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34"/>
  <c:chart>
    <c:title>
      <c:tx>
        <c:rich>
          <a:bodyPr/>
          <a:lstStyle/>
          <a:p>
            <a:pPr>
              <a:defRPr/>
            </a:pPr>
            <a:r>
              <a:rPr lang="ru-RU"/>
              <a:t>Промисловий комплекс</a:t>
            </a:r>
          </a:p>
        </c:rich>
      </c:tx>
      <c:overlay val="1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uk-UA" smtClean="0"/>
                      <a:t>39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6B-4C3F-9890-AA202B5E3C7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uk-UA" smtClean="0"/>
                      <a:t>17,8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6B-4C3F-9890-AA202B5E3C73}"/>
                </c:ext>
              </c:extLst>
            </c:dLbl>
            <c:dLbl>
              <c:idx val="2"/>
              <c:layout>
                <c:manualLayout>
                  <c:x val="0.12286555702737126"/>
                  <c:y val="-3.734251968503936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uk-UA" smtClean="0"/>
                      <a:t>3,3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6B-4C3F-9890-AA202B5E3C7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uk-UA" smtClean="0"/>
                      <a:t>6,6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6B-4C3F-9890-AA202B5E3C7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uk-UA" smtClean="0"/>
                      <a:t>1,9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6B-4C3F-9890-AA202B5E3C7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uk-UA" smtClean="0"/>
                      <a:t>4,4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6B-4C3F-9890-AA202B5E3C7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харчова промисловість</c:v>
                </c:pt>
                <c:pt idx="1">
                  <c:v>Машинобудівництво</c:v>
                </c:pt>
                <c:pt idx="2">
                  <c:v>Електроенергетика</c:v>
                </c:pt>
                <c:pt idx="3">
                  <c:v>будівельні матеріали</c:v>
                </c:pt>
                <c:pt idx="4">
                  <c:v>легка промисловість</c:v>
                </c:pt>
                <c:pt idx="5">
                  <c:v>паливна промисловість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39</c:v>
                </c:pt>
                <c:pt idx="1">
                  <c:v>17</c:v>
                </c:pt>
                <c:pt idx="2">
                  <c:v>23</c:v>
                </c:pt>
                <c:pt idx="3">
                  <c:v>6</c:v>
                </c:pt>
                <c:pt idx="4">
                  <c:v>1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6B-4C3F-9890-AA202B5E3C73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</c:pieChart>
    </c:plotArea>
    <c:legend>
      <c:legendPos val="r"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1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Ятрань</c:v>
                </c:pt>
                <c:pt idx="1">
                  <c:v>Добров</c:v>
                </c:pt>
                <c:pt idx="2">
                  <c:v>Черняхівські ковбаси</c:v>
                </c:pt>
                <c:pt idx="3">
                  <c:v>Глобіно</c:v>
                </c:pt>
                <c:pt idx="4">
                  <c:v>ковбасний ряд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70</c:v>
                </c:pt>
                <c:pt idx="1">
                  <c:v>14</c:v>
                </c:pt>
                <c:pt idx="2">
                  <c:v>8</c:v>
                </c:pt>
                <c:pt idx="3">
                  <c:v>9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13-4292-A39C-81075514E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3932800"/>
        <c:axId val="54696576"/>
        <c:axId val="0"/>
      </c:bar3DChart>
      <c:catAx>
        <c:axId val="53932800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54696576"/>
        <c:crosses val="autoZero"/>
        <c:auto val="1"/>
        <c:lblAlgn val="ctr"/>
        <c:lblOffset val="100"/>
        <c:noMultiLvlLbl val="1"/>
      </c:catAx>
      <c:valAx>
        <c:axId val="54696576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53932800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14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Лист1!$A$2:$A$7</c:f>
              <c:strCache>
                <c:ptCount val="6"/>
                <c:pt idx="0">
                  <c:v>Простоквашино</c:v>
                </c:pt>
                <c:pt idx="1">
                  <c:v>Формула смаку </c:v>
                </c:pt>
                <c:pt idx="2">
                  <c:v>Слов'яночка</c:v>
                </c:pt>
                <c:pt idx="3">
                  <c:v>Волошкове поле</c:v>
                </c:pt>
                <c:pt idx="4">
                  <c:v>Біля лінія</c:v>
                </c:pt>
                <c:pt idx="5">
                  <c:v>селянське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27</c:v>
                </c:pt>
                <c:pt idx="1">
                  <c:v>27</c:v>
                </c:pt>
                <c:pt idx="2">
                  <c:v>9</c:v>
                </c:pt>
                <c:pt idx="3">
                  <c:v>15</c:v>
                </c:pt>
                <c:pt idx="4">
                  <c:v>6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20-4F73-9FB8-531F64552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126528"/>
        <c:axId val="41129088"/>
        <c:axId val="0"/>
      </c:bar3DChart>
      <c:catAx>
        <c:axId val="41126528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41129088"/>
        <c:crosses val="autoZero"/>
        <c:auto val="1"/>
        <c:lblAlgn val="ctr"/>
        <c:lblOffset val="100"/>
        <c:noMultiLvlLbl val="1"/>
      </c:catAx>
      <c:valAx>
        <c:axId val="4112908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41126528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15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Олейна</c:v>
                </c:pt>
                <c:pt idx="1">
                  <c:v>Розумниця</c:v>
                </c:pt>
                <c:pt idx="2">
                  <c:v>Чумак</c:v>
                </c:pt>
                <c:pt idx="3">
                  <c:v>Сонола</c:v>
                </c:pt>
                <c:pt idx="4">
                  <c:v>Королівський смак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59</c:v>
                </c:pt>
                <c:pt idx="1">
                  <c:v>15</c:v>
                </c:pt>
                <c:pt idx="2">
                  <c:v>9</c:v>
                </c:pt>
                <c:pt idx="3">
                  <c:v>4.5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52-4E30-A05D-F749CD296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138432"/>
        <c:axId val="53289728"/>
        <c:axId val="0"/>
      </c:bar3DChart>
      <c:catAx>
        <c:axId val="41138432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53289728"/>
        <c:crosses val="autoZero"/>
        <c:auto val="1"/>
        <c:lblAlgn val="ctr"/>
        <c:lblOffset val="100"/>
        <c:noMultiLvlLbl val="1"/>
      </c:catAx>
      <c:valAx>
        <c:axId val="5328972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41138432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16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647473753280835E-2"/>
          <c:y val="4.3710875984251968E-2"/>
          <c:w val="0.88135252624671911"/>
          <c:h val="0.49615452755905509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Руна</c:v>
                </c:pt>
                <c:pt idx="1">
                  <c:v>Королівський смак</c:v>
                </c:pt>
                <c:pt idx="2">
                  <c:v>Іберіка</c:v>
                </c:pt>
                <c:pt idx="3">
                  <c:v>Кіровоградський</c:v>
                </c:pt>
                <c:pt idx="4">
                  <c:v>Вінницький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</c:v>
                </c:pt>
                <c:pt idx="1">
                  <c:v>42</c:v>
                </c:pt>
                <c:pt idx="2">
                  <c:v>11</c:v>
                </c:pt>
                <c:pt idx="3">
                  <c:v>20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2F-462C-AE19-26B1672AC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3294976"/>
        <c:axId val="59993088"/>
        <c:axId val="0"/>
      </c:bar3DChart>
      <c:catAx>
        <c:axId val="53294976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59993088"/>
        <c:crosses val="autoZero"/>
        <c:auto val="1"/>
        <c:lblAlgn val="ctr"/>
        <c:lblOffset val="100"/>
        <c:noMultiLvlLbl val="1"/>
      </c:catAx>
      <c:valAx>
        <c:axId val="5999308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5329497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chart" Target="../charts/chart4.xml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chart" Target="../charts/chart5.xml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chart" Target="../charts/chart2.xml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chart" Target="../charts/chart3.xml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8596" y="571480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Презентація з теми: Дослідження маловідомих </a:t>
            </a:r>
            <a:r>
              <a:rPr lang="uk-UA" sz="2800" dirty="0" err="1" smtClean="0"/>
              <a:t>підприємст</a:t>
            </a:r>
            <a:r>
              <a:rPr lang="uk-UA" sz="2800" dirty="0" smtClean="0"/>
              <a:t> </a:t>
            </a:r>
            <a:r>
              <a:rPr lang="uk-UA" sz="2800" dirty="0" err="1" smtClean="0"/>
              <a:t>Новомиколаївки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715140" y="5143512"/>
            <a:ext cx="2000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Роботу виконали:</a:t>
            </a:r>
          </a:p>
          <a:p>
            <a:pPr algn="ctr"/>
            <a:r>
              <a:rPr lang="uk-UA" dirty="0" err="1" smtClean="0"/>
              <a:t>Жамгарян</a:t>
            </a:r>
            <a:r>
              <a:rPr lang="uk-UA" dirty="0" smtClean="0"/>
              <a:t> Юля </a:t>
            </a:r>
          </a:p>
          <a:p>
            <a:pPr algn="ctr"/>
            <a:r>
              <a:rPr lang="uk-UA" dirty="0" smtClean="0"/>
              <a:t>Та Садова Вікторія</a:t>
            </a:r>
          </a:p>
          <a:p>
            <a:pPr algn="ctr"/>
            <a:r>
              <a:rPr lang="uk-UA" dirty="0" smtClean="0"/>
              <a:t>Учениці 10-А класу </a:t>
            </a:r>
            <a:endParaRPr lang="ru-RU" dirty="0"/>
          </a:p>
        </p:txBody>
      </p:sp>
      <p:pic>
        <p:nvPicPr>
          <p:cNvPr id="7" name="Рисунок 6" descr="Food-Beverag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2285992"/>
            <a:ext cx="3786214" cy="25219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.jpg22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2428868"/>
            <a:ext cx="3793307" cy="2428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357166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Результати опитувань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28596" y="8572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чумак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5072074"/>
            <a:ext cx="3214710" cy="12682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олейнаpg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826" y="642918"/>
            <a:ext cx="2270107" cy="1695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iсмакjp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2857496"/>
            <a:ext cx="2346910" cy="15478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iрозумjpg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4" y="5072074"/>
            <a:ext cx="2643206" cy="12168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 descr="4cd0f91393478fdeed37389ef9e2bcc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5140" y="5072074"/>
            <a:ext cx="2143139" cy="12858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214290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Результати опитувань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85720" y="8572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рунаmMW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2" y="857232"/>
            <a:ext cx="2664734" cy="13430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іберікаjpg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636" y="2857496"/>
            <a:ext cx="2643206" cy="1331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KS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388" y="4857760"/>
            <a:ext cx="2489250" cy="1643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201307191057030.uksus_1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4714884"/>
            <a:ext cx="1446601" cy="19288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 descr="1401713764_uksus-kapelka-1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868" y="4572008"/>
            <a:ext cx="2000264" cy="2000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488" y="500042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ТОВ </a:t>
            </a:r>
            <a:r>
              <a:rPr lang="uk-UA" sz="2800" dirty="0" err="1" smtClean="0"/>
              <a:t>“Кіровоградпродсервіс”</a:t>
            </a:r>
            <a:endParaRPr lang="ru-RU" sz="2800" dirty="0"/>
          </a:p>
        </p:txBody>
      </p:sp>
      <p:pic>
        <p:nvPicPr>
          <p:cNvPr id="4" name="Рисунок 3" descr="завод2Ofow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428604"/>
            <a:ext cx="2346693" cy="3143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заводnpTY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3714752"/>
            <a:ext cx="3902193" cy="2913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72000" y="235743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Продукція, що виробляється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2857496"/>
            <a:ext cx="2286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Оцет яблучний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Оцет винний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Оцет столовий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Різні види маргарину</a:t>
            </a:r>
          </a:p>
          <a:p>
            <a:pPr>
              <a:buFont typeface="Arial" pitchFamily="34" charset="0"/>
              <a:buChar char="•"/>
            </a:pPr>
            <a:r>
              <a:rPr lang="uk-UA" dirty="0" err="1" smtClean="0"/>
              <a:t>Твурдий</a:t>
            </a:r>
            <a:r>
              <a:rPr lang="uk-UA" dirty="0" smtClean="0"/>
              <a:t> сир</a:t>
            </a:r>
          </a:p>
          <a:p>
            <a:pPr>
              <a:buFont typeface="Arial" pitchFamily="34" charset="0"/>
              <a:buChar char="•"/>
            </a:pPr>
            <a:r>
              <a:rPr lang="uk-UA" dirty="0" err="1" smtClean="0"/>
              <a:t>Перобка</a:t>
            </a:r>
            <a:r>
              <a:rPr lang="uk-UA" dirty="0" smtClean="0"/>
              <a:t> овочів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358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3174" y="2214554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Дякуємо за увагу!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57290" y="214290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Промисловість Кіровоградської області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1071546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Промислову продукцію випускають </a:t>
            </a:r>
            <a:r>
              <a:rPr lang="uk-UA" dirty="0" err="1" smtClean="0"/>
              <a:t>більщ</a:t>
            </a:r>
            <a:r>
              <a:rPr lang="uk-UA" dirty="0" smtClean="0"/>
              <a:t> ніж 3 тис. підприємств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Кіровоградська область вирізняється виробництвом Нікелю, воску, електричних кранів та продукцією харчової промисловості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357290" y="2214554"/>
          <a:ext cx="635798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214290"/>
            <a:ext cx="678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Продукція Кіровоградського </a:t>
            </a:r>
            <a:r>
              <a:rPr lang="uk-UA" sz="2000" dirty="0" err="1" smtClean="0"/>
              <a:t>вробництва</a:t>
            </a:r>
            <a:endParaRPr lang="ru-RU" sz="2000" dirty="0"/>
          </a:p>
        </p:txBody>
      </p:sp>
      <p:pic>
        <p:nvPicPr>
          <p:cNvPr id="5" name="Рисунок 4" descr="9936108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857232"/>
            <a:ext cx="3524308" cy="2491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ANI_642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4000504"/>
            <a:ext cx="3714776" cy="24610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ANI_643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928670"/>
            <a:ext cx="3818627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ANI_6290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4000504"/>
            <a:ext cx="3774083" cy="250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286908" cy="7215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8" y="142852"/>
            <a:ext cx="68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Основні підприємства Кропивницького машинобудування</a:t>
            </a:r>
            <a:endParaRPr lang="ru-RU" sz="2000" dirty="0"/>
          </a:p>
        </p:txBody>
      </p:sp>
      <p:pic>
        <p:nvPicPr>
          <p:cNvPr id="5" name="Рисунок 4" descr="радій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571480"/>
            <a:ext cx="2722556" cy="1857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00430" y="1000108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ЗАТ НВП </a:t>
            </a:r>
            <a:r>
              <a:rPr lang="uk-UA" dirty="0" err="1" smtClean="0"/>
              <a:t>“Радій”</a:t>
            </a:r>
            <a:r>
              <a:rPr lang="uk-UA" dirty="0" smtClean="0"/>
              <a:t> – виготовлення устаткувань для атомних станцій України </a:t>
            </a:r>
            <a:endParaRPr lang="ru-RU" dirty="0"/>
          </a:p>
        </p:txBody>
      </p:sp>
      <p:pic>
        <p:nvPicPr>
          <p:cNvPr id="7" name="Рисунок 6" descr="ельвортіpg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571744"/>
            <a:ext cx="2714644" cy="20367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786182" y="3143248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ПАТ </a:t>
            </a:r>
            <a:r>
              <a:rPr lang="uk-UA" dirty="0" err="1" smtClean="0"/>
              <a:t>“Ельворті”</a:t>
            </a:r>
            <a:r>
              <a:rPr lang="uk-UA" dirty="0" smtClean="0"/>
              <a:t> – виготовлення </a:t>
            </a:r>
            <a:r>
              <a:rPr lang="uk-UA" dirty="0" err="1" smtClean="0"/>
              <a:t>посівнної</a:t>
            </a:r>
            <a:r>
              <a:rPr lang="uk-UA" dirty="0" smtClean="0"/>
              <a:t>, </a:t>
            </a:r>
            <a:r>
              <a:rPr lang="uk-UA" dirty="0" err="1" smtClean="0"/>
              <a:t>грунтообробної</a:t>
            </a:r>
            <a:r>
              <a:rPr lang="uk-UA" dirty="0" smtClean="0"/>
              <a:t>, й збиральної техніки</a:t>
            </a:r>
            <a:endParaRPr lang="ru-RU" dirty="0"/>
          </a:p>
        </p:txBody>
      </p:sp>
      <p:pic>
        <p:nvPicPr>
          <p:cNvPr id="9" name="Рисунок 8" descr="гідросила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4768438"/>
            <a:ext cx="2786082" cy="2089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786182" y="5214950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ВАТ </a:t>
            </a:r>
            <a:r>
              <a:rPr lang="uk-UA" dirty="0" err="1" smtClean="0"/>
              <a:t>“Гідросила”</a:t>
            </a:r>
            <a:r>
              <a:rPr lang="uk-UA" dirty="0" smtClean="0"/>
              <a:t> – виготовлення деталей для гідросистем комбайнів, тракторів й інших машин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500042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Харчова промисловість Кропивницького</a:t>
            </a:r>
            <a:endParaRPr lang="ru-RU" dirty="0"/>
          </a:p>
        </p:txBody>
      </p:sp>
      <p:pic>
        <p:nvPicPr>
          <p:cNvPr id="4" name="Рисунок 3" descr="олія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214422"/>
            <a:ext cx="3134094" cy="2071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72000" y="1571612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ВАТ </a:t>
            </a:r>
            <a:r>
              <a:rPr lang="uk-UA" dirty="0" err="1" smtClean="0"/>
              <a:t>“Кіровоградолія”</a:t>
            </a:r>
            <a:r>
              <a:rPr lang="uk-UA" dirty="0" smtClean="0"/>
              <a:t> – спеціалізується на виробництві олії </a:t>
            </a:r>
            <a:endParaRPr lang="ru-RU" dirty="0"/>
          </a:p>
        </p:txBody>
      </p:sp>
      <p:pic>
        <p:nvPicPr>
          <p:cNvPr id="6" name="Рисунок 5" descr="креатив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3857628"/>
            <a:ext cx="3000364" cy="22502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929190" y="4500570"/>
            <a:ext cx="2928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Агропромислова група </a:t>
            </a:r>
            <a:r>
              <a:rPr lang="uk-UA" dirty="0" err="1" smtClean="0"/>
              <a:t>“Креатив”</a:t>
            </a:r>
            <a:r>
              <a:rPr lang="uk-UA" dirty="0" smtClean="0"/>
              <a:t> – виробляють різноманітні рослинні олії, соуси, крупи, масла та маргарин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428604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Харчова промисловість Кропивницького</a:t>
            </a:r>
            <a:endParaRPr lang="ru-RU" dirty="0"/>
          </a:p>
        </p:txBody>
      </p:sp>
      <p:pic>
        <p:nvPicPr>
          <p:cNvPr id="4" name="Рисунок 3" descr="ятрань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071546"/>
            <a:ext cx="3563382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57818" y="1928802"/>
            <a:ext cx="3000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М'ясокомбінат</a:t>
            </a:r>
            <a:r>
              <a:rPr lang="ru-RU" sz="2000" dirty="0" smtClean="0"/>
              <a:t> </a:t>
            </a:r>
            <a:r>
              <a:rPr lang="ru-RU" sz="2000" dirty="0" err="1" smtClean="0"/>
              <a:t>Ятрань</a:t>
            </a:r>
            <a:r>
              <a:rPr lang="ru-RU" sz="2000" dirty="0" smtClean="0"/>
              <a:t>  - </a:t>
            </a:r>
            <a:r>
              <a:rPr lang="ru-RU" sz="2000" dirty="0" err="1" smtClean="0"/>
              <a:t>виробництво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ковбасної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м‘ясної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продукції</a:t>
            </a:r>
            <a:endParaRPr lang="ru-RU" sz="2000" dirty="0"/>
          </a:p>
        </p:txBody>
      </p:sp>
      <p:pic>
        <p:nvPicPr>
          <p:cNvPr id="6" name="Рисунок 5" descr="ласка918eb0f7a3d865c72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071942"/>
            <a:ext cx="3869106" cy="21716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429256" y="450057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ТОВ </a:t>
            </a:r>
            <a:r>
              <a:rPr lang="uk-UA" dirty="0" err="1" smtClean="0"/>
              <a:t>“Ласка</a:t>
            </a:r>
            <a:r>
              <a:rPr lang="uk-UA" dirty="0" smtClean="0"/>
              <a:t> </a:t>
            </a:r>
            <a:r>
              <a:rPr lang="uk-UA" dirty="0" err="1" smtClean="0"/>
              <a:t>Кіровоград”</a:t>
            </a:r>
            <a:r>
              <a:rPr lang="uk-UA" dirty="0" smtClean="0"/>
              <a:t> – виробництво морозива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00430" y="357166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Дослідження</a:t>
            </a:r>
            <a:endParaRPr lang="ru-RU" dirty="0"/>
          </a:p>
        </p:txBody>
      </p:sp>
      <p:pic>
        <p:nvPicPr>
          <p:cNvPr id="4" name="Рисунок 3" descr="5vNV2222222222225AaM_6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714356"/>
            <a:ext cx="2000264" cy="26670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gcnууууууууууууууу3fI_C3E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36" y="857232"/>
            <a:ext cx="1857388" cy="24765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y222222tAclAkPevY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714752"/>
            <a:ext cx="2071702" cy="27622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kT4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74" y="3786190"/>
            <a:ext cx="2035965" cy="27146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молокоDM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388" y="428605"/>
            <a:ext cx="2186707" cy="2928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маслоiBSGQ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652" y="3795901"/>
            <a:ext cx="2027314" cy="27154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трелка вправо с вырезом 9"/>
          <p:cNvSpPr/>
          <p:nvPr/>
        </p:nvSpPr>
        <p:spPr>
          <a:xfrm>
            <a:off x="4786314" y="1785926"/>
            <a:ext cx="1071570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5286380" y="4857760"/>
            <a:ext cx="1071570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0298" y="285728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Результати опитування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85720" y="8572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iдобр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1000108"/>
            <a:ext cx="1524000" cy="1143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iря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330" y="3214686"/>
            <a:ext cx="1478027" cy="857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глобo-01_resize(600-600-4).gi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5072074"/>
            <a:ext cx="1428760" cy="1428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 descr="ятраньjp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1802" y="5143512"/>
            <a:ext cx="2143140" cy="14090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 descr="прокара826047_company_logo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2264" y="5357826"/>
            <a:ext cx="2000264" cy="10001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4678" y="428604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Результати опитувань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85720" y="100010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смак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214290"/>
            <a:ext cx="2307946" cy="1643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voloshkove-pole_logo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2428868"/>
            <a:ext cx="2377099" cy="1571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logo_4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4929198"/>
            <a:ext cx="1867022" cy="17532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лінія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7422" y="4857760"/>
            <a:ext cx="2071702" cy="1788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 descr="простокваш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4857760"/>
            <a:ext cx="1928826" cy="17279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 descr="селянськеjpg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3702" y="4572008"/>
            <a:ext cx="2271714" cy="12620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190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Михаил Романов</cp:lastModifiedBy>
  <cp:revision>30</cp:revision>
  <dcterms:modified xsi:type="dcterms:W3CDTF">2018-03-20T07:25:13Z</dcterms:modified>
</cp:coreProperties>
</file>