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66" r:id="rId5"/>
    <p:sldId id="263" r:id="rId6"/>
    <p:sldId id="260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D8223"/>
    <a:srgbClr val="397B0D"/>
    <a:srgbClr val="000000"/>
    <a:srgbClr val="00499F"/>
    <a:srgbClr val="0CC1E0"/>
    <a:srgbClr val="1B00FE"/>
    <a:srgbClr val="FFFFFF"/>
    <a:srgbClr val="8DA8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4660"/>
  </p:normalViewPr>
  <p:slideViewPr>
    <p:cSldViewPr>
      <p:cViewPr varScale="1">
        <p:scale>
          <a:sx n="73" d="100"/>
          <a:sy n="73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6A8A4E-278D-413F-9410-E86C0A8D9299}" type="doc">
      <dgm:prSet loTypeId="urn:microsoft.com/office/officeart/2009/3/layout/IncreasingArrowsProcess" loCatId="process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uk-UA"/>
        </a:p>
      </dgm:t>
    </dgm:pt>
    <dgm:pt modelId="{38957817-5C24-4496-9D3D-04C534B38CDA}">
      <dgm:prSet phldrT="[Текст]"/>
      <dgm:spPr/>
      <dgm:t>
        <a:bodyPr/>
        <a:lstStyle/>
        <a:p>
          <a:r>
            <a:rPr lang="uk-UA" b="1" dirty="0" smtClean="0"/>
            <a:t>Аналітики</a:t>
          </a:r>
          <a:endParaRPr lang="uk-UA" b="1" dirty="0"/>
        </a:p>
      </dgm:t>
    </dgm:pt>
    <dgm:pt modelId="{260E1880-5D8B-43C9-A579-02BA9924B1EA}" type="parTrans" cxnId="{4C57FB8E-49CE-4B22-9C1D-A0DA4931355E}">
      <dgm:prSet/>
      <dgm:spPr/>
      <dgm:t>
        <a:bodyPr/>
        <a:lstStyle/>
        <a:p>
          <a:endParaRPr lang="uk-UA"/>
        </a:p>
      </dgm:t>
    </dgm:pt>
    <dgm:pt modelId="{FA11920F-779B-4484-B90E-64A49B6107A7}" type="sibTrans" cxnId="{4C57FB8E-49CE-4B22-9C1D-A0DA4931355E}">
      <dgm:prSet/>
      <dgm:spPr/>
      <dgm:t>
        <a:bodyPr/>
        <a:lstStyle/>
        <a:p>
          <a:endParaRPr lang="uk-UA"/>
        </a:p>
      </dgm:t>
    </dgm:pt>
    <dgm:pt modelId="{79528F8E-8664-4698-86E7-F9890A6E7DA4}">
      <dgm:prSet phldrT="[Текст]" phldr="1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uk-UA" dirty="0"/>
        </a:p>
      </dgm:t>
    </dgm:pt>
    <dgm:pt modelId="{C308BCBA-E882-4003-B11D-AB46421535E4}" type="parTrans" cxnId="{E0ECC2F6-77B0-4515-9480-10DCE6987D25}">
      <dgm:prSet/>
      <dgm:spPr/>
      <dgm:t>
        <a:bodyPr/>
        <a:lstStyle/>
        <a:p>
          <a:endParaRPr lang="uk-UA"/>
        </a:p>
      </dgm:t>
    </dgm:pt>
    <dgm:pt modelId="{2C739D13-45CD-4175-BC7A-C1970A1F2399}" type="sibTrans" cxnId="{E0ECC2F6-77B0-4515-9480-10DCE6987D25}">
      <dgm:prSet/>
      <dgm:spPr/>
      <dgm:t>
        <a:bodyPr/>
        <a:lstStyle/>
        <a:p>
          <a:endParaRPr lang="uk-UA"/>
        </a:p>
      </dgm:t>
    </dgm:pt>
    <dgm:pt modelId="{1BE27D37-4EE0-4E63-B715-9B0B72E390FA}">
      <dgm:prSet phldrT="[Текст]"/>
      <dgm:spPr/>
      <dgm:t>
        <a:bodyPr/>
        <a:lstStyle/>
        <a:p>
          <a:r>
            <a:rPr lang="uk-UA" b="1" dirty="0" smtClean="0"/>
            <a:t>Креативщики</a:t>
          </a:r>
          <a:endParaRPr lang="uk-UA" b="1" dirty="0"/>
        </a:p>
      </dgm:t>
    </dgm:pt>
    <dgm:pt modelId="{4FD42673-131D-4F1F-807D-7624216EBBF5}" type="parTrans" cxnId="{817DA7B6-FFB5-4784-AA9F-09718C31330D}">
      <dgm:prSet/>
      <dgm:spPr/>
      <dgm:t>
        <a:bodyPr/>
        <a:lstStyle/>
        <a:p>
          <a:endParaRPr lang="uk-UA"/>
        </a:p>
      </dgm:t>
    </dgm:pt>
    <dgm:pt modelId="{51F0CC07-4A57-4F54-9287-424A2424CE02}" type="sibTrans" cxnId="{817DA7B6-FFB5-4784-AA9F-09718C31330D}">
      <dgm:prSet/>
      <dgm:spPr/>
      <dgm:t>
        <a:bodyPr/>
        <a:lstStyle/>
        <a:p>
          <a:endParaRPr lang="uk-UA"/>
        </a:p>
      </dgm:t>
    </dgm:pt>
    <dgm:pt modelId="{6EA4FBCD-CB6F-48C5-8490-91E048E0A5DB}">
      <dgm:prSet phldrT="[Текст]" phldr="1"/>
      <dgm:spPr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uk-UA" dirty="0"/>
        </a:p>
      </dgm:t>
    </dgm:pt>
    <dgm:pt modelId="{CC59EE89-F19F-46BB-8404-89D8E43ADBBA}" type="parTrans" cxnId="{1C8D351D-61EF-4C7B-B9DE-EB96A861C1C8}">
      <dgm:prSet/>
      <dgm:spPr/>
      <dgm:t>
        <a:bodyPr/>
        <a:lstStyle/>
        <a:p>
          <a:endParaRPr lang="uk-UA"/>
        </a:p>
      </dgm:t>
    </dgm:pt>
    <dgm:pt modelId="{BF22FF91-D076-40B6-A116-25B003B42033}" type="sibTrans" cxnId="{1C8D351D-61EF-4C7B-B9DE-EB96A861C1C8}">
      <dgm:prSet/>
      <dgm:spPr/>
      <dgm:t>
        <a:bodyPr/>
        <a:lstStyle/>
        <a:p>
          <a:endParaRPr lang="uk-UA"/>
        </a:p>
      </dgm:t>
    </dgm:pt>
    <dgm:pt modelId="{D12A8D90-FF4E-43AB-9B8E-B6D6EB8CE347}">
      <dgm:prSet phldrT="[Текст]"/>
      <dgm:spPr/>
      <dgm:t>
        <a:bodyPr/>
        <a:lstStyle/>
        <a:p>
          <a:r>
            <a:rPr lang="en-US" b="1" dirty="0" smtClean="0"/>
            <a:t>PR</a:t>
          </a:r>
          <a:r>
            <a:rPr lang="uk-UA" b="1" dirty="0" smtClean="0"/>
            <a:t> - менеджери</a:t>
          </a:r>
          <a:endParaRPr lang="uk-UA" b="1" dirty="0"/>
        </a:p>
      </dgm:t>
    </dgm:pt>
    <dgm:pt modelId="{D2B3C2BD-3D56-4A01-BD4D-4DAFEC737B5E}" type="parTrans" cxnId="{1B5ED82D-BAED-4CE4-B240-710E0B204ADF}">
      <dgm:prSet/>
      <dgm:spPr/>
      <dgm:t>
        <a:bodyPr/>
        <a:lstStyle/>
        <a:p>
          <a:endParaRPr lang="uk-UA"/>
        </a:p>
      </dgm:t>
    </dgm:pt>
    <dgm:pt modelId="{2D81A503-BA5B-42EE-AB5D-6DC2BAFF5C43}" type="sibTrans" cxnId="{1B5ED82D-BAED-4CE4-B240-710E0B204ADF}">
      <dgm:prSet/>
      <dgm:spPr/>
      <dgm:t>
        <a:bodyPr/>
        <a:lstStyle/>
        <a:p>
          <a:endParaRPr lang="uk-UA"/>
        </a:p>
      </dgm:t>
    </dgm:pt>
    <dgm:pt modelId="{17EB30B4-B321-437F-8EBB-E596CDCDBA03}">
      <dgm:prSet phldrT="[Текст]" phldr="1"/>
      <dgm:spPr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uk-UA" dirty="0"/>
        </a:p>
      </dgm:t>
    </dgm:pt>
    <dgm:pt modelId="{704184EE-060F-4CD3-A8C3-069008DF23D3}" type="parTrans" cxnId="{8A864C28-1F3E-4634-8BE1-B848BC7AF5ED}">
      <dgm:prSet/>
      <dgm:spPr/>
      <dgm:t>
        <a:bodyPr/>
        <a:lstStyle/>
        <a:p>
          <a:endParaRPr lang="uk-UA"/>
        </a:p>
      </dgm:t>
    </dgm:pt>
    <dgm:pt modelId="{7B2BB621-013B-4730-BD98-FA154C49D680}" type="sibTrans" cxnId="{8A864C28-1F3E-4634-8BE1-B848BC7AF5ED}">
      <dgm:prSet/>
      <dgm:spPr/>
      <dgm:t>
        <a:bodyPr/>
        <a:lstStyle/>
        <a:p>
          <a:endParaRPr lang="uk-UA"/>
        </a:p>
      </dgm:t>
    </dgm:pt>
    <dgm:pt modelId="{409EA57D-0A04-4191-8BF1-0359168BC6BA}" type="pres">
      <dgm:prSet presAssocID="{466A8A4E-278D-413F-9410-E86C0A8D9299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41CD7508-8ECB-472A-A0F9-F2EC9E7846BE}" type="pres">
      <dgm:prSet presAssocID="{38957817-5C24-4496-9D3D-04C534B38CDA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9DDE7C-530C-4F33-975C-BC0CF3615222}" type="pres">
      <dgm:prSet presAssocID="{38957817-5C24-4496-9D3D-04C534B38CDA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50F56B-BEA7-4995-B4B6-F7C6405135BB}" type="pres">
      <dgm:prSet presAssocID="{1BE27D37-4EE0-4E63-B715-9B0B72E390FA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DA66DD-798B-481C-8D14-83AF2B04B5DF}" type="pres">
      <dgm:prSet presAssocID="{1BE27D37-4EE0-4E63-B715-9B0B72E390FA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0C035CB-D39F-4C84-9CAD-866DAA36858D}" type="pres">
      <dgm:prSet presAssocID="{D12A8D90-FF4E-43AB-9B8E-B6D6EB8CE347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B7BF667-8FD3-48C8-A3EA-3A5F635E4BAD}" type="pres">
      <dgm:prSet presAssocID="{D12A8D90-FF4E-43AB-9B8E-B6D6EB8CE347}" presName="childText3" presStyleLbl="solidAlignAcc1" presStyleIdx="2" presStyleCnt="3" custLinFactNeighborX="2575" custLinFactNeighborY="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9F3B0E5-288C-455A-A36B-91195060CF85}" type="presOf" srcId="{1BE27D37-4EE0-4E63-B715-9B0B72E390FA}" destId="{CA50F56B-BEA7-4995-B4B6-F7C6405135BB}" srcOrd="0" destOrd="0" presId="urn:microsoft.com/office/officeart/2009/3/layout/IncreasingArrowsProcess"/>
    <dgm:cxn modelId="{1DAD6282-79B5-46A4-A297-9F3A5D03DAED}" type="presOf" srcId="{17EB30B4-B321-437F-8EBB-E596CDCDBA03}" destId="{0B7BF667-8FD3-48C8-A3EA-3A5F635E4BAD}" srcOrd="0" destOrd="0" presId="urn:microsoft.com/office/officeart/2009/3/layout/IncreasingArrowsProcess"/>
    <dgm:cxn modelId="{E0ECC2F6-77B0-4515-9480-10DCE6987D25}" srcId="{38957817-5C24-4496-9D3D-04C534B38CDA}" destId="{79528F8E-8664-4698-86E7-F9890A6E7DA4}" srcOrd="0" destOrd="0" parTransId="{C308BCBA-E882-4003-B11D-AB46421535E4}" sibTransId="{2C739D13-45CD-4175-BC7A-C1970A1F2399}"/>
    <dgm:cxn modelId="{68DABD5F-3222-4710-9EEF-8BE301C12F64}" type="presOf" srcId="{466A8A4E-278D-413F-9410-E86C0A8D9299}" destId="{409EA57D-0A04-4191-8BF1-0359168BC6BA}" srcOrd="0" destOrd="0" presId="urn:microsoft.com/office/officeart/2009/3/layout/IncreasingArrowsProcess"/>
    <dgm:cxn modelId="{3287BD9A-5195-4374-B2C1-94FED63D7A09}" type="presOf" srcId="{D12A8D90-FF4E-43AB-9B8E-B6D6EB8CE347}" destId="{70C035CB-D39F-4C84-9CAD-866DAA36858D}" srcOrd="0" destOrd="0" presId="urn:microsoft.com/office/officeart/2009/3/layout/IncreasingArrowsProcess"/>
    <dgm:cxn modelId="{EA9EA1CF-CA66-47DA-B0FB-433AC91A2D0F}" type="presOf" srcId="{6EA4FBCD-CB6F-48C5-8490-91E048E0A5DB}" destId="{05DA66DD-798B-481C-8D14-83AF2B04B5DF}" srcOrd="0" destOrd="0" presId="urn:microsoft.com/office/officeart/2009/3/layout/IncreasingArrowsProcess"/>
    <dgm:cxn modelId="{1B5ED82D-BAED-4CE4-B240-710E0B204ADF}" srcId="{466A8A4E-278D-413F-9410-E86C0A8D9299}" destId="{D12A8D90-FF4E-43AB-9B8E-B6D6EB8CE347}" srcOrd="2" destOrd="0" parTransId="{D2B3C2BD-3D56-4A01-BD4D-4DAFEC737B5E}" sibTransId="{2D81A503-BA5B-42EE-AB5D-6DC2BAFF5C43}"/>
    <dgm:cxn modelId="{8A864C28-1F3E-4634-8BE1-B848BC7AF5ED}" srcId="{D12A8D90-FF4E-43AB-9B8E-B6D6EB8CE347}" destId="{17EB30B4-B321-437F-8EBB-E596CDCDBA03}" srcOrd="0" destOrd="0" parTransId="{704184EE-060F-4CD3-A8C3-069008DF23D3}" sibTransId="{7B2BB621-013B-4730-BD98-FA154C49D680}"/>
    <dgm:cxn modelId="{B5E0854F-7C52-4389-B609-43D317D121BE}" type="presOf" srcId="{79528F8E-8664-4698-86E7-F9890A6E7DA4}" destId="{FC9DDE7C-530C-4F33-975C-BC0CF3615222}" srcOrd="0" destOrd="0" presId="urn:microsoft.com/office/officeart/2009/3/layout/IncreasingArrowsProcess"/>
    <dgm:cxn modelId="{4C57FB8E-49CE-4B22-9C1D-A0DA4931355E}" srcId="{466A8A4E-278D-413F-9410-E86C0A8D9299}" destId="{38957817-5C24-4496-9D3D-04C534B38CDA}" srcOrd="0" destOrd="0" parTransId="{260E1880-5D8B-43C9-A579-02BA9924B1EA}" sibTransId="{FA11920F-779B-4484-B90E-64A49B6107A7}"/>
    <dgm:cxn modelId="{817DA7B6-FFB5-4784-AA9F-09718C31330D}" srcId="{466A8A4E-278D-413F-9410-E86C0A8D9299}" destId="{1BE27D37-4EE0-4E63-B715-9B0B72E390FA}" srcOrd="1" destOrd="0" parTransId="{4FD42673-131D-4F1F-807D-7624216EBBF5}" sibTransId="{51F0CC07-4A57-4F54-9287-424A2424CE02}"/>
    <dgm:cxn modelId="{1C8D351D-61EF-4C7B-B9DE-EB96A861C1C8}" srcId="{1BE27D37-4EE0-4E63-B715-9B0B72E390FA}" destId="{6EA4FBCD-CB6F-48C5-8490-91E048E0A5DB}" srcOrd="0" destOrd="0" parTransId="{CC59EE89-F19F-46BB-8404-89D8E43ADBBA}" sibTransId="{BF22FF91-D076-40B6-A116-25B003B42033}"/>
    <dgm:cxn modelId="{F4A8E575-5D4D-4C2F-8C58-DC36915839CC}" type="presOf" srcId="{38957817-5C24-4496-9D3D-04C534B38CDA}" destId="{41CD7508-8ECB-472A-A0F9-F2EC9E7846BE}" srcOrd="0" destOrd="0" presId="urn:microsoft.com/office/officeart/2009/3/layout/IncreasingArrowsProcess"/>
    <dgm:cxn modelId="{55ABEDC0-387C-4F32-A812-9FF78EDA8F56}" type="presParOf" srcId="{409EA57D-0A04-4191-8BF1-0359168BC6BA}" destId="{41CD7508-8ECB-472A-A0F9-F2EC9E7846BE}" srcOrd="0" destOrd="0" presId="urn:microsoft.com/office/officeart/2009/3/layout/IncreasingArrowsProcess"/>
    <dgm:cxn modelId="{13AA2356-251A-44FF-B13D-69B1FD087834}" type="presParOf" srcId="{409EA57D-0A04-4191-8BF1-0359168BC6BA}" destId="{FC9DDE7C-530C-4F33-975C-BC0CF3615222}" srcOrd="1" destOrd="0" presId="urn:microsoft.com/office/officeart/2009/3/layout/IncreasingArrowsProcess"/>
    <dgm:cxn modelId="{94A305DD-96F5-48B7-BECC-B84F762A9740}" type="presParOf" srcId="{409EA57D-0A04-4191-8BF1-0359168BC6BA}" destId="{CA50F56B-BEA7-4995-B4B6-F7C6405135BB}" srcOrd="2" destOrd="0" presId="urn:microsoft.com/office/officeart/2009/3/layout/IncreasingArrowsProcess"/>
    <dgm:cxn modelId="{56EFFA63-CEB9-484C-877A-6583F20C9A12}" type="presParOf" srcId="{409EA57D-0A04-4191-8BF1-0359168BC6BA}" destId="{05DA66DD-798B-481C-8D14-83AF2B04B5DF}" srcOrd="3" destOrd="0" presId="urn:microsoft.com/office/officeart/2009/3/layout/IncreasingArrowsProcess"/>
    <dgm:cxn modelId="{AAC63F48-F9A4-46CD-900B-6845625AEB78}" type="presParOf" srcId="{409EA57D-0A04-4191-8BF1-0359168BC6BA}" destId="{70C035CB-D39F-4C84-9CAD-866DAA36858D}" srcOrd="4" destOrd="0" presId="urn:microsoft.com/office/officeart/2009/3/layout/IncreasingArrowsProcess"/>
    <dgm:cxn modelId="{8BCCCE43-DD0A-4C27-B58A-A490E8E8DD77}" type="presParOf" srcId="{409EA57D-0A04-4191-8BF1-0359168BC6BA}" destId="{0B7BF667-8FD3-48C8-A3EA-3A5F635E4BAD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D7508-8ECB-472A-A0F9-F2EC9E7846BE}">
      <dsp:nvSpPr>
        <dsp:cNvPr id="0" name=""/>
        <dsp:cNvSpPr/>
      </dsp:nvSpPr>
      <dsp:spPr>
        <a:xfrm>
          <a:off x="0" y="299953"/>
          <a:ext cx="8424936" cy="122699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478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/>
            <a:t>Аналітики</a:t>
          </a:r>
          <a:endParaRPr lang="uk-UA" sz="2300" b="1" kern="1200" dirty="0"/>
        </a:p>
      </dsp:txBody>
      <dsp:txXfrm>
        <a:off x="0" y="606701"/>
        <a:ext cx="8118188" cy="613495"/>
      </dsp:txXfrm>
    </dsp:sp>
    <dsp:sp modelId="{FC9DDE7C-530C-4F33-975C-BC0CF3615222}">
      <dsp:nvSpPr>
        <dsp:cNvPr id="0" name=""/>
        <dsp:cNvSpPr/>
      </dsp:nvSpPr>
      <dsp:spPr>
        <a:xfrm>
          <a:off x="0" y="1246141"/>
          <a:ext cx="2594880" cy="2363637"/>
        </a:xfrm>
        <a:prstGeom prst="rect">
          <a:avLst/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300" kern="1200" dirty="0"/>
        </a:p>
      </dsp:txBody>
      <dsp:txXfrm>
        <a:off x="0" y="1246141"/>
        <a:ext cx="2594880" cy="2363637"/>
      </dsp:txXfrm>
    </dsp:sp>
    <dsp:sp modelId="{CA50F56B-BEA7-4995-B4B6-F7C6405135BB}">
      <dsp:nvSpPr>
        <dsp:cNvPr id="0" name=""/>
        <dsp:cNvSpPr/>
      </dsp:nvSpPr>
      <dsp:spPr>
        <a:xfrm>
          <a:off x="2594880" y="708951"/>
          <a:ext cx="5830055" cy="122699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-411906"/>
            <a:satOff val="-25946"/>
            <a:lumOff val="182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478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/>
            <a:t>Креативщики</a:t>
          </a:r>
          <a:endParaRPr lang="uk-UA" sz="2300" b="1" kern="1200" dirty="0"/>
        </a:p>
      </dsp:txBody>
      <dsp:txXfrm>
        <a:off x="2594880" y="1015699"/>
        <a:ext cx="5523307" cy="613495"/>
      </dsp:txXfrm>
    </dsp:sp>
    <dsp:sp modelId="{05DA66DD-798B-481C-8D14-83AF2B04B5DF}">
      <dsp:nvSpPr>
        <dsp:cNvPr id="0" name=""/>
        <dsp:cNvSpPr/>
      </dsp:nvSpPr>
      <dsp:spPr>
        <a:xfrm>
          <a:off x="2594880" y="1655138"/>
          <a:ext cx="2594880" cy="2363637"/>
        </a:xfrm>
        <a:prstGeom prst="rect">
          <a:avLst/>
        </a:prstGeom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300" kern="1200" dirty="0"/>
        </a:p>
      </dsp:txBody>
      <dsp:txXfrm>
        <a:off x="2594880" y="1655138"/>
        <a:ext cx="2594880" cy="2363637"/>
      </dsp:txXfrm>
    </dsp:sp>
    <dsp:sp modelId="{70C035CB-D39F-4C84-9CAD-866DAA36858D}">
      <dsp:nvSpPr>
        <dsp:cNvPr id="0" name=""/>
        <dsp:cNvSpPr/>
      </dsp:nvSpPr>
      <dsp:spPr>
        <a:xfrm>
          <a:off x="5189760" y="1117948"/>
          <a:ext cx="3235175" cy="122699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-823811"/>
            <a:satOff val="-51893"/>
            <a:lumOff val="3659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478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PR</a:t>
          </a:r>
          <a:r>
            <a:rPr lang="uk-UA" sz="2300" b="1" kern="1200" dirty="0" smtClean="0"/>
            <a:t> - менеджери</a:t>
          </a:r>
          <a:endParaRPr lang="uk-UA" sz="2300" b="1" kern="1200" dirty="0"/>
        </a:p>
      </dsp:txBody>
      <dsp:txXfrm>
        <a:off x="5189760" y="1424696"/>
        <a:ext cx="2928427" cy="613495"/>
      </dsp:txXfrm>
    </dsp:sp>
    <dsp:sp modelId="{0B7BF667-8FD3-48C8-A3EA-3A5F635E4BAD}">
      <dsp:nvSpPr>
        <dsp:cNvPr id="0" name=""/>
        <dsp:cNvSpPr/>
      </dsp:nvSpPr>
      <dsp:spPr>
        <a:xfrm>
          <a:off x="5256578" y="2066418"/>
          <a:ext cx="2594880" cy="2329045"/>
        </a:xfrm>
        <a:prstGeom prst="rect">
          <a:avLst/>
        </a:prstGeom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300" kern="1200" dirty="0"/>
        </a:p>
      </dsp:txBody>
      <dsp:txXfrm>
        <a:off x="5256578" y="2066418"/>
        <a:ext cx="2594880" cy="2329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9764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4D4AA5C-17EE-43AE-8A18-1711A4CF68D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290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1775" y="3141663"/>
            <a:ext cx="5903913" cy="110966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813175"/>
            <a:ext cx="5903913" cy="69691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126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84888" y="1268413"/>
            <a:ext cx="1871662" cy="5472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1268413"/>
            <a:ext cx="5464175" cy="5472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360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20CC1-F521-47B5-AE76-FBC7C3EDB3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55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4FD3F-44E8-40FE-8609-AFE6E2DF49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01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BB225-4137-43B8-9180-BA022C9CBB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5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FD4B9-4506-47CE-912F-CFDFC5381D1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12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2FC00-B79F-41BF-B84D-DF57DD0C7E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95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6F6F5-1E82-498F-B43D-60C2133580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13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A9CCE-B1CB-41A9-8DF6-844BB9EC1E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13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E33BF-91ED-4CAC-BDF1-DB4F62D78D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73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862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FB0AC-B141-4060-8531-68D46E52F9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4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CAFCD-B6F5-4756-8EB0-BED823A748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70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45E5A-1115-4163-B41C-566EED43BC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41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6126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243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720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480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30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68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8099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2115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7416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74168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274638"/>
            <a:ext cx="67071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69B947E-4F67-407D-85D8-74853442C4B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130040" y="5085184"/>
            <a:ext cx="5013960" cy="1080119"/>
          </a:xfrm>
        </p:spPr>
        <p:txBody>
          <a:bodyPr/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Географія продуктів харчування моєї кухні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6021288"/>
            <a:ext cx="4680520" cy="720080"/>
          </a:xfrm>
        </p:spPr>
        <p:txBody>
          <a:bodyPr/>
          <a:lstStyle/>
          <a:p>
            <a:r>
              <a:rPr lang="ru-RU" sz="1800" b="0" dirty="0" smtClean="0">
                <a:solidFill>
                  <a:schemeClr val="bg1"/>
                </a:solidFill>
              </a:rPr>
              <a:t>Вчитель географії Романова М.М  </a:t>
            </a:r>
          </a:p>
          <a:p>
            <a:r>
              <a:rPr lang="ru-RU" sz="1800" b="0" dirty="0" smtClean="0">
                <a:solidFill>
                  <a:schemeClr val="bg1"/>
                </a:solidFill>
              </a:rPr>
              <a:t>НВО №25 м. Кіровоград</a:t>
            </a:r>
            <a:endParaRPr lang="uk-UA" sz="18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Майя\Desktop\reyting.jpg.pagespeed.ce._IEE2-_-AU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69160"/>
            <a:ext cx="2746594" cy="202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rgbClr val="FF9933"/>
                </a:solidFill>
              </a:rPr>
              <a:t>Навчальні цілі:</a:t>
            </a:r>
            <a:endParaRPr lang="uk-UA" sz="3600" dirty="0">
              <a:solidFill>
                <a:srgbClr val="FF9933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908175" y="1600200"/>
            <a:ext cx="7056313" cy="485313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800" dirty="0">
                <a:solidFill>
                  <a:srgbClr val="000000"/>
                </a:solidFill>
              </a:rPr>
              <a:t>Д</a:t>
            </a:r>
            <a:r>
              <a:rPr lang="uk-UA" sz="2800" dirty="0" smtClean="0">
                <a:solidFill>
                  <a:srgbClr val="000000"/>
                </a:solidFill>
              </a:rPr>
              <a:t>ослідити </a:t>
            </a:r>
            <a:r>
              <a:rPr lang="uk-UA" sz="2800" dirty="0">
                <a:solidFill>
                  <a:srgbClr val="000000"/>
                </a:solidFill>
              </a:rPr>
              <a:t>яким продуктам харчування віддає </a:t>
            </a:r>
            <a:r>
              <a:rPr lang="uk-UA" sz="2800" dirty="0" smtClean="0">
                <a:solidFill>
                  <a:srgbClr val="000000"/>
                </a:solidFill>
              </a:rPr>
              <a:t>перевагу ваша  родина?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uk-UA" sz="2000" dirty="0" smtClean="0">
                <a:solidFill>
                  <a:srgbClr val="000000"/>
                </a:solidFill>
              </a:rPr>
              <a:t>(</a:t>
            </a:r>
            <a:r>
              <a:rPr lang="uk-UA" sz="2000" dirty="0">
                <a:solidFill>
                  <a:srgbClr val="000000"/>
                </a:solidFill>
              </a:rPr>
              <a:t>Кіровоградським чи з інших областей</a:t>
            </a:r>
            <a:r>
              <a:rPr lang="uk-UA" sz="2000" dirty="0" smtClean="0">
                <a:solidFill>
                  <a:srgbClr val="000000"/>
                </a:solidFill>
              </a:rPr>
              <a:t>).</a:t>
            </a:r>
            <a:endParaRPr lang="uk-UA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2800" dirty="0" smtClean="0">
                <a:solidFill>
                  <a:srgbClr val="000000"/>
                </a:solidFill>
              </a:rPr>
              <a:t>З'ясувати </a:t>
            </a:r>
            <a:r>
              <a:rPr lang="uk-UA" sz="2800" dirty="0">
                <a:solidFill>
                  <a:srgbClr val="000000"/>
                </a:solidFill>
              </a:rPr>
              <a:t>галузі спеціалізації харчової промисловості </a:t>
            </a:r>
            <a:r>
              <a:rPr lang="uk-UA" sz="2800" dirty="0" smtClean="0">
                <a:solidFill>
                  <a:srgbClr val="000000"/>
                </a:solidFill>
              </a:rPr>
              <a:t>міста</a:t>
            </a:r>
            <a:r>
              <a:rPr lang="uk-UA" sz="2800" dirty="0">
                <a:solidFill>
                  <a:srgbClr val="000000"/>
                </a:solidFill>
              </a:rPr>
              <a:t>.</a:t>
            </a:r>
            <a:r>
              <a:rPr lang="uk-UA" sz="2800" dirty="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uk-UA" sz="2800" dirty="0" smtClean="0">
                <a:solidFill>
                  <a:srgbClr val="000000"/>
                </a:solidFill>
              </a:rPr>
              <a:t>Скласти </a:t>
            </a:r>
            <a:r>
              <a:rPr lang="uk-UA" sz="2800" dirty="0">
                <a:solidFill>
                  <a:srgbClr val="000000"/>
                </a:solidFill>
              </a:rPr>
              <a:t>карту галузей спеціалізації харчової промисловості </a:t>
            </a:r>
            <a:r>
              <a:rPr lang="uk-UA" sz="2800" dirty="0" smtClean="0">
                <a:solidFill>
                  <a:srgbClr val="000000"/>
                </a:solidFill>
              </a:rPr>
              <a:t>міста.</a:t>
            </a:r>
            <a:endParaRPr lang="uk-UA" sz="2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2800" dirty="0" smtClean="0">
                <a:solidFill>
                  <a:srgbClr val="000000"/>
                </a:solidFill>
              </a:rPr>
              <a:t>Розробити </a:t>
            </a:r>
            <a:r>
              <a:rPr lang="uk-UA" sz="2800" dirty="0">
                <a:solidFill>
                  <a:srgbClr val="000000"/>
                </a:solidFill>
              </a:rPr>
              <a:t>бізнес - план для реклами вітчизняної продукції в </a:t>
            </a:r>
            <a:r>
              <a:rPr lang="uk-UA" sz="2800" dirty="0" smtClean="0">
                <a:solidFill>
                  <a:srgbClr val="000000"/>
                </a:solidFill>
              </a:rPr>
              <a:t>своєму місті.</a:t>
            </a:r>
            <a:endParaRPr lang="uk-UA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айя\Desktop\sotsset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0968" y="0"/>
            <a:ext cx="2193032" cy="175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95664"/>
            <a:ext cx="2376264" cy="1162050"/>
          </a:xfrm>
        </p:spPr>
        <p:txBody>
          <a:bodyPr/>
          <a:lstStyle/>
          <a:p>
            <a:pPr algn="ctr"/>
            <a:r>
              <a:rPr lang="uk-UA" dirty="0" smtClean="0"/>
              <a:t>Довготривалий  проект</a:t>
            </a: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843808" y="260648"/>
            <a:ext cx="6192688" cy="6408712"/>
          </a:xfrm>
        </p:spPr>
        <p:txBody>
          <a:bodyPr/>
          <a:lstStyle/>
          <a:p>
            <a:r>
              <a:rPr lang="uk-UA" b="1" dirty="0" smtClean="0"/>
              <a:t>Основні </a:t>
            </a:r>
          </a:p>
          <a:p>
            <a:pPr marL="0" indent="0">
              <a:buNone/>
            </a:pPr>
            <a:r>
              <a:rPr lang="uk-UA" b="1" dirty="0" smtClean="0"/>
              <a:t>запитання проекту</a:t>
            </a:r>
            <a:r>
              <a:rPr lang="uk-UA" dirty="0" smtClean="0"/>
              <a:t>:</a:t>
            </a:r>
            <a:endParaRPr lang="uk-UA" dirty="0"/>
          </a:p>
          <a:p>
            <a:pPr marL="0" indent="0">
              <a:buNone/>
            </a:pPr>
            <a:endParaRPr lang="uk-UA" sz="1800" u="sng" dirty="0" smtClean="0"/>
          </a:p>
          <a:p>
            <a:pPr marL="0" indent="0">
              <a:buNone/>
            </a:pPr>
            <a:r>
              <a:rPr lang="uk-UA" sz="1800" u="sng" dirty="0" smtClean="0"/>
              <a:t>Ключове:</a:t>
            </a:r>
          </a:p>
          <a:p>
            <a:pPr marL="0" indent="0">
              <a:buNone/>
            </a:pPr>
            <a:r>
              <a:rPr lang="uk-UA" sz="2400" b="1" dirty="0" smtClean="0"/>
              <a:t>Кіровоград – столиця харчової промисловості ?</a:t>
            </a:r>
          </a:p>
          <a:p>
            <a:pPr marL="0" indent="0">
              <a:buNone/>
            </a:pPr>
            <a:r>
              <a:rPr lang="uk-UA" sz="1800" u="sng" dirty="0" smtClean="0"/>
              <a:t>Тематичні:</a:t>
            </a:r>
          </a:p>
          <a:p>
            <a:pPr>
              <a:buAutoNum type="arabicPeriod"/>
            </a:pPr>
            <a:r>
              <a:rPr lang="uk-UA" sz="1800" dirty="0" smtClean="0"/>
              <a:t>Кіровоградське в тренді?</a:t>
            </a:r>
          </a:p>
          <a:p>
            <a:pPr>
              <a:buAutoNum type="arabicPeriod"/>
            </a:pPr>
            <a:r>
              <a:rPr lang="uk-UA" sz="1800" dirty="0" smtClean="0"/>
              <a:t>Яка карта підприємств харчової промисловості міста?</a:t>
            </a:r>
          </a:p>
          <a:p>
            <a:pPr marL="0" indent="0">
              <a:buNone/>
            </a:pPr>
            <a:r>
              <a:rPr lang="uk-UA" sz="1800" u="sng" dirty="0" smtClean="0"/>
              <a:t>Змістові:</a:t>
            </a:r>
          </a:p>
          <a:p>
            <a:pPr>
              <a:buAutoNum type="arabicPeriod"/>
            </a:pPr>
            <a:r>
              <a:rPr lang="uk-UA" sz="1800" dirty="0" smtClean="0"/>
              <a:t>Яким маркам продуктів харчування віддають перевагу кіровоградці?</a:t>
            </a:r>
          </a:p>
          <a:p>
            <a:pPr>
              <a:buAutoNum type="arabicPeriod"/>
            </a:pPr>
            <a:r>
              <a:rPr lang="uk-UA" sz="1800" dirty="0" smtClean="0"/>
              <a:t>Які є продукти харчування кіровоградські?</a:t>
            </a:r>
          </a:p>
          <a:p>
            <a:pPr>
              <a:buAutoNum type="arabicPeriod"/>
            </a:pPr>
            <a:r>
              <a:rPr lang="uk-UA" sz="1800" dirty="0" smtClean="0"/>
              <a:t>Які є  маловідомі підприємства харчової промисловості?</a:t>
            </a:r>
          </a:p>
          <a:p>
            <a:pPr>
              <a:buAutoNum type="arabicPeriod"/>
            </a:pPr>
            <a:r>
              <a:rPr lang="uk-UA" sz="1800" dirty="0" smtClean="0"/>
              <a:t>Як привернути увагу кіровоградців до вживання своєї продукції?</a:t>
            </a:r>
          </a:p>
          <a:p>
            <a:pPr>
              <a:buAutoNum type="arabicPeriod"/>
            </a:pPr>
            <a:endParaRPr lang="uk-UA" sz="1800" dirty="0" smtClean="0"/>
          </a:p>
          <a:p>
            <a:pPr>
              <a:buAutoNum type="arabicPeriod"/>
            </a:pPr>
            <a:endParaRPr lang="uk-UA" sz="1800" dirty="0" smtClean="0"/>
          </a:p>
          <a:p>
            <a:pPr>
              <a:buAutoNum type="arabicPeriod"/>
            </a:pPr>
            <a:endParaRPr lang="uk-UA" sz="1800" dirty="0" smtClean="0"/>
          </a:p>
          <a:p>
            <a:pPr>
              <a:buAutoNum type="arabicPeriod"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9513" y="1988840"/>
            <a:ext cx="2664296" cy="4137323"/>
          </a:xfrm>
        </p:spPr>
        <p:txBody>
          <a:bodyPr/>
          <a:lstStyle/>
          <a:p>
            <a:pPr marL="342900" indent="-342900">
              <a:buFont typeface="+mj-lt"/>
              <a:buAutoNum type="arabicParenR"/>
            </a:pPr>
            <a:r>
              <a:rPr lang="uk-UA" u="sng" dirty="0" smtClean="0"/>
              <a:t>Вересень – жовтень: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Оголошення проекту.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Створення  і проведення опитування.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Обробка даних.</a:t>
            </a:r>
          </a:p>
          <a:p>
            <a:pPr marL="342900" indent="-342900">
              <a:buFont typeface="+mj-lt"/>
              <a:buAutoNum type="arabicParenR"/>
            </a:pPr>
            <a:endParaRPr lang="uk-UA" dirty="0" smtClean="0"/>
          </a:p>
          <a:p>
            <a:r>
              <a:rPr lang="uk-UA" dirty="0" smtClean="0"/>
              <a:t>2) </a:t>
            </a:r>
            <a:r>
              <a:rPr lang="uk-UA" u="sng" dirty="0" smtClean="0"/>
              <a:t>Листопад – грудень: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Створення карт.</a:t>
            </a:r>
          </a:p>
          <a:p>
            <a:pPr marL="285750" indent="-285750">
              <a:buFont typeface="Arial" pitchFamily="34" charset="0"/>
              <a:buChar char="•"/>
            </a:pPr>
            <a:endParaRPr lang="uk-UA" dirty="0"/>
          </a:p>
          <a:p>
            <a:r>
              <a:rPr lang="uk-UA" dirty="0" smtClean="0"/>
              <a:t>3) </a:t>
            </a:r>
            <a:r>
              <a:rPr lang="uk-UA" u="sng" dirty="0" smtClean="0"/>
              <a:t>Січень – лютий: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Створення реклами 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792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648"/>
            <a:ext cx="6623967" cy="1515765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Завдання для досліджень у групах: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Учні поділяються на три групи:</a:t>
            </a:r>
            <a:endParaRPr lang="uk-UA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53782347"/>
              </p:ext>
            </p:extLst>
          </p:nvPr>
        </p:nvGraphicFramePr>
        <p:xfrm>
          <a:off x="323528" y="1844824"/>
          <a:ext cx="8424936" cy="469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966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3" y="274638"/>
            <a:ext cx="6984875" cy="1143000"/>
          </a:xfrm>
        </p:spPr>
        <p:txBody>
          <a:bodyPr/>
          <a:lstStyle/>
          <a:p>
            <a:r>
              <a:rPr lang="uk-UA" sz="3200" b="1" dirty="0"/>
              <a:t>Кіровоградське в тренді</a:t>
            </a:r>
            <a:r>
              <a:rPr lang="uk-UA" sz="3200" b="1" dirty="0" smtClean="0"/>
              <a:t>?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600200"/>
            <a:ext cx="7236295" cy="4781128"/>
          </a:xfrm>
        </p:spPr>
        <p:txBody>
          <a:bodyPr/>
          <a:lstStyle/>
          <a:p>
            <a:pPr marL="0" indent="0">
              <a:buNone/>
            </a:pPr>
            <a:r>
              <a:rPr lang="uk-UA" sz="2400" u="sng" dirty="0" smtClean="0"/>
              <a:t>Завдання І групи:</a:t>
            </a:r>
            <a:endParaRPr lang="uk-UA" sz="2800" u="sng" dirty="0"/>
          </a:p>
          <a:p>
            <a:pPr marL="514350" indent="-514350">
              <a:buFont typeface="+mj-lt"/>
              <a:buAutoNum type="arabicPeriod"/>
            </a:pPr>
            <a:r>
              <a:rPr lang="uk-UA" sz="2400" dirty="0"/>
              <a:t>З'ясувати, яким маркам продуктів харчування (олійної, маслосироробної, хлібопекарської, м'ясної та кондитерської галузей) віддають перевагу кіровоградці.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/>
              <a:t>З'ясувати, </a:t>
            </a:r>
            <a:r>
              <a:rPr lang="uk-UA" sz="2400" b="1" dirty="0"/>
              <a:t>які </a:t>
            </a:r>
            <a:r>
              <a:rPr lang="uk-UA" sz="2400" dirty="0"/>
              <a:t>і </a:t>
            </a:r>
            <a:r>
              <a:rPr lang="uk-UA" sz="2400" b="1" dirty="0"/>
              <a:t>який</a:t>
            </a:r>
            <a:r>
              <a:rPr lang="uk-UA" sz="2400" dirty="0"/>
              <a:t> відсоток з цих  марок кіровоградські.</a:t>
            </a:r>
          </a:p>
        </p:txBody>
      </p:sp>
      <p:pic>
        <p:nvPicPr>
          <p:cNvPr id="1026" name="Picture 2" descr="C:\Users\Майя\Desktop\2f54e097b1dd48bd0c4c0d40421c400d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797152"/>
            <a:ext cx="2060848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11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3" y="274638"/>
            <a:ext cx="6912867" cy="1143000"/>
          </a:xfrm>
        </p:spPr>
        <p:txBody>
          <a:bodyPr/>
          <a:lstStyle/>
          <a:p>
            <a:r>
              <a:rPr lang="ru-RU" sz="3200" b="1" dirty="0"/>
              <a:t>Яка карта підприємств харчової промисловості міста?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8175" y="1600200"/>
            <a:ext cx="7056313" cy="5069160"/>
          </a:xfrm>
        </p:spPr>
        <p:txBody>
          <a:bodyPr/>
          <a:lstStyle/>
          <a:p>
            <a:pPr marL="0" indent="0">
              <a:buNone/>
            </a:pPr>
            <a:r>
              <a:rPr lang="uk-UA" sz="2400" u="sng" dirty="0" smtClean="0"/>
              <a:t>Завдання ІІ групи:</a:t>
            </a:r>
            <a:endParaRPr lang="uk-UA" sz="2400" u="sng" dirty="0"/>
          </a:p>
          <a:p>
            <a:endParaRPr lang="uk-UA" sz="2400" dirty="0"/>
          </a:p>
          <a:p>
            <a:pPr marL="457200" indent="-457200">
              <a:buFont typeface="+mj-lt"/>
              <a:buAutoNum type="arabicPeriod"/>
            </a:pPr>
            <a:r>
              <a:rPr lang="uk-UA" sz="2400" dirty="0"/>
              <a:t>За допомогою картографічних сервісів (</a:t>
            </a:r>
            <a:r>
              <a:rPr lang="en-US" sz="2400" dirty="0"/>
              <a:t>GoogleMaps </a:t>
            </a:r>
            <a:r>
              <a:rPr lang="uk-UA" sz="2400" dirty="0"/>
              <a:t>або </a:t>
            </a:r>
            <a:r>
              <a:rPr lang="en-US" sz="2400" dirty="0"/>
              <a:t>Wikimapia), </a:t>
            </a:r>
            <a:r>
              <a:rPr lang="uk-UA" sz="2400" dirty="0"/>
              <a:t>зберегти у вигляді графічного зображення карту міста.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/>
              <a:t>Створити легенду карти (придумати власні умовні позначення підприємств харчової промисловості та нанести їх на карту</a:t>
            </a:r>
            <a:r>
              <a:rPr lang="uk-UA" sz="2400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/>
              <a:t>Зробити </a:t>
            </a:r>
            <a:r>
              <a:rPr lang="uk-UA" sz="2400" dirty="0"/>
              <a:t>фото  підприємств харчової промисловості міста та прив'язати їх до </a:t>
            </a:r>
            <a:r>
              <a:rPr lang="en-US" sz="2400" dirty="0"/>
              <a:t>Google </a:t>
            </a:r>
            <a:r>
              <a:rPr lang="uk-UA" sz="2400" dirty="0" smtClean="0"/>
              <a:t>карт(віртуальна карта).</a:t>
            </a:r>
            <a:endParaRPr lang="uk-UA" sz="2400" dirty="0"/>
          </a:p>
        </p:txBody>
      </p:sp>
      <p:pic>
        <p:nvPicPr>
          <p:cNvPr id="2050" name="Picture 2" descr="C:\Users\Майя\Desktop\737570657276697369c3b36e5f74726162616a6f5f63616d706f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4653136"/>
            <a:ext cx="2051720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81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16823" cy="1143000"/>
          </a:xfrm>
        </p:spPr>
        <p:txBody>
          <a:bodyPr/>
          <a:lstStyle/>
          <a:p>
            <a:r>
              <a:rPr lang="ru-RU" sz="3200" b="1" dirty="0"/>
              <a:t>" Не бойкотуй чуже, а купуй своє".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600200"/>
            <a:ext cx="6840760" cy="4853136"/>
          </a:xfrm>
        </p:spPr>
        <p:txBody>
          <a:bodyPr/>
          <a:lstStyle/>
          <a:p>
            <a:pPr marL="0" indent="0">
              <a:buNone/>
            </a:pPr>
            <a:r>
              <a:rPr lang="uk-UA" sz="2400" u="sng" dirty="0" smtClean="0"/>
              <a:t>Завдання ІІІ групи:</a:t>
            </a:r>
            <a:endParaRPr lang="uk-UA" u="sng" dirty="0"/>
          </a:p>
          <a:p>
            <a:pPr marL="457200" indent="-457200">
              <a:buFont typeface="+mj-lt"/>
              <a:buAutoNum type="arabicPeriod"/>
            </a:pPr>
            <a:r>
              <a:rPr lang="uk-UA" sz="2400" dirty="0"/>
              <a:t>Створення та проведення в соціальних мережах челенджу "Не бойкотуй чуже, а купуй своє".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/>
              <a:t>Створення та поширення соціальних мережах скрайбінгу "Не бойкотуй чуже, а купуй своє".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/>
              <a:t>Організація екскурсії на підприємства (маловідомі у своєму мікрорайонні, наприклад Кіровоградпродсервіс</a:t>
            </a:r>
            <a:r>
              <a:rPr lang="uk-UA" sz="2400" dirty="0" smtClean="0"/>
              <a:t>).</a:t>
            </a:r>
            <a:endParaRPr lang="uk-UA" sz="2400" dirty="0"/>
          </a:p>
        </p:txBody>
      </p:sp>
      <p:pic>
        <p:nvPicPr>
          <p:cNvPr id="3074" name="Picture 2" descr="C:\Users\Майя\Desktop\social-shopping-293x300.pn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14530"/>
            <a:ext cx="2123728" cy="224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28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Майя\Desktop\coi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0"/>
            <a:ext cx="1835696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404664"/>
            <a:ext cx="6480720" cy="100811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Результати проекту:</a:t>
            </a:r>
            <a:endParaRPr lang="uk-UA" b="1" dirty="0">
              <a:solidFill>
                <a:schemeClr val="bg1"/>
              </a:solidFill>
            </a:endParaRPr>
          </a:p>
        </p:txBody>
      </p:sp>
      <p:pic>
        <p:nvPicPr>
          <p:cNvPr id="6148" name="Picture 4" descr="C:\Users\Майя\Desktop\video_even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26615" y="1772534"/>
            <a:ext cx="1365065" cy="125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304838" y="2078891"/>
            <a:ext cx="6792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0" u="sng" dirty="0" smtClean="0">
                <a:latin typeface="+mj-lt"/>
              </a:rPr>
              <a:t>Створення скрайбінгу: </a:t>
            </a:r>
            <a:r>
              <a:rPr lang="uk-UA" b="0" dirty="0" smtClean="0">
                <a:latin typeface="+mj-lt"/>
              </a:rPr>
              <a:t>«</a:t>
            </a:r>
            <a:r>
              <a:rPr lang="ru-RU" b="0" dirty="0" smtClean="0">
                <a:latin typeface="+mj-lt"/>
              </a:rPr>
              <a:t>Не </a:t>
            </a:r>
            <a:r>
              <a:rPr lang="ru-RU" b="0" dirty="0">
                <a:latin typeface="+mj-lt"/>
              </a:rPr>
              <a:t>бойкотуй чуже, а купуй </a:t>
            </a:r>
            <a:r>
              <a:rPr lang="ru-RU" b="0" dirty="0" smtClean="0">
                <a:latin typeface="+mj-lt"/>
              </a:rPr>
              <a:t>своє»</a:t>
            </a:r>
            <a:r>
              <a:rPr lang="uk-UA" b="0" dirty="0" smtClean="0">
                <a:latin typeface="+mj-lt"/>
              </a:rPr>
              <a:t>,</a:t>
            </a:r>
          </a:p>
          <a:p>
            <a:r>
              <a:rPr lang="uk-UA" b="0" dirty="0" smtClean="0">
                <a:latin typeface="+mj-lt"/>
              </a:rPr>
              <a:t> та його поширення в соціальних мережах.</a:t>
            </a:r>
            <a:endParaRPr lang="uk-UA" b="0" dirty="0">
              <a:latin typeface="+mj-lt"/>
            </a:endParaRPr>
          </a:p>
        </p:txBody>
      </p:sp>
      <p:pic>
        <p:nvPicPr>
          <p:cNvPr id="6150" name="Picture 6" descr="C:\Users\Майя\Desktop\1_CG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7368" y="3094994"/>
            <a:ext cx="1666363" cy="93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04838" y="3381055"/>
            <a:ext cx="6708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0" u="sng" dirty="0" smtClean="0">
                <a:latin typeface="+mj-lt"/>
              </a:rPr>
              <a:t>Створення карти </a:t>
            </a:r>
            <a:r>
              <a:rPr lang="uk-UA" b="0" dirty="0" smtClean="0">
                <a:latin typeface="+mj-lt"/>
              </a:rPr>
              <a:t>харчової промисловості</a:t>
            </a:r>
          </a:p>
          <a:p>
            <a:r>
              <a:rPr lang="uk-UA" b="0" dirty="0" smtClean="0">
                <a:latin typeface="+mj-lt"/>
              </a:rPr>
              <a:t> м. Кіровограда</a:t>
            </a:r>
            <a:endParaRPr lang="uk-UA" b="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04838" y="4683859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0" dirty="0" smtClean="0">
                <a:latin typeface="+mj-lt"/>
              </a:rPr>
              <a:t>Проведення челенджу</a:t>
            </a:r>
          </a:p>
          <a:p>
            <a:r>
              <a:rPr lang="uk-UA" b="0" dirty="0" smtClean="0">
                <a:latin typeface="+mj-lt"/>
              </a:rPr>
              <a:t> «Не бойкотуй чуже, а купуй своє </a:t>
            </a:r>
            <a:endParaRPr lang="uk-UA" b="0" dirty="0">
              <a:latin typeface="+mj-lt"/>
            </a:endParaRPr>
          </a:p>
        </p:txBody>
      </p:sp>
      <p:pic>
        <p:nvPicPr>
          <p:cNvPr id="6152" name="Picture 8" descr="C:\Users\Майя\Desktop\461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770" y="4211782"/>
            <a:ext cx="1845558" cy="1118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C:\Users\Майя\Desktop\big15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368" y="5773742"/>
            <a:ext cx="1824363" cy="102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 bwMode="auto">
          <a:xfrm>
            <a:off x="899592" y="6237312"/>
            <a:ext cx="720080" cy="36004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Екскурсія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32626" y="5999842"/>
            <a:ext cx="6811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0" dirty="0">
                <a:latin typeface="+mj-lt"/>
              </a:rPr>
              <a:t>Організація екскурсії на підприємства </a:t>
            </a:r>
          </a:p>
        </p:txBody>
      </p:sp>
    </p:spTree>
    <p:extLst>
      <p:ext uri="{BB962C8B-B14F-4D97-AF65-F5344CB8AC3E}">
        <p14:creationId xmlns:p14="http://schemas.microsoft.com/office/powerpoint/2010/main" val="69181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9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109</Template>
  <TotalTime>236</TotalTime>
  <Words>375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109</vt:lpstr>
      <vt:lpstr>Custom Design</vt:lpstr>
      <vt:lpstr>Географія продуктів харчування моєї кухні</vt:lpstr>
      <vt:lpstr>Навчальні цілі:</vt:lpstr>
      <vt:lpstr>Довготривалий  проект</vt:lpstr>
      <vt:lpstr>Завдання для досліджень у групах:</vt:lpstr>
      <vt:lpstr>Кіровоградське в тренді?</vt:lpstr>
      <vt:lpstr>Яка карта підприємств харчової промисловості міста?</vt:lpstr>
      <vt:lpstr>" Не бойкотуй чуже, а купуй своє".</vt:lpstr>
      <vt:lpstr>Результати проекту: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Майя</dc:creator>
  <cp:lastModifiedBy>Михаил Романов</cp:lastModifiedBy>
  <cp:revision>21</cp:revision>
  <dcterms:created xsi:type="dcterms:W3CDTF">2016-04-26T18:59:02Z</dcterms:created>
  <dcterms:modified xsi:type="dcterms:W3CDTF">2018-03-20T07:24:15Z</dcterms:modified>
</cp:coreProperties>
</file>