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FD7DD-C282-4135-8205-86CAB3D5F77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3414-B410-46C6-B5A5-6CC82CEA7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3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3414-B410-46C6-B5A5-6CC82CEA70F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world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6913562" cy="36004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1109662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941888"/>
            <a:ext cx="6400800" cy="1176337"/>
          </a:xfrm>
          <a:noFill/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23A5D7-AFED-4185-B301-75B567ECA2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10F13-6460-46DE-8083-559AEB1F8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44450"/>
            <a:ext cx="2057400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EF7AF-4714-434D-A565-9E8B89B00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34111-F100-4C06-A08E-FE583E0FC0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3579E-A13D-43D6-83E7-136BA05EC4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73B4E-4B44-45F3-844D-1E04BBCC99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5619B-F606-4238-91B6-B0595F2EC0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D6931-179C-419C-BC67-449BBC94D6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EDEBA-AE04-4F34-8BF0-D6A2FE451D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B7373-505E-4F9D-9D2C-A619F3B011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9F419-E467-43E4-88DB-8CD327A5A7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orld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30425" cy="10810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44450"/>
            <a:ext cx="6646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4525962"/>
          </a:xfrm>
          <a:prstGeom prst="rect">
            <a:avLst/>
          </a:prstGeom>
          <a:solidFill>
            <a:srgbClr val="FFFF00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AD84A1A-2A51-4688-AB75-006AA0027C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12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.jpeg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slide" Target="slide11.xml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12" Type="http://schemas.openxmlformats.org/officeDocument/2006/relationships/slide" Target="slide4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slide" Target="slide10.xml"/><Relationship Id="rId5" Type="http://schemas.openxmlformats.org/officeDocument/2006/relationships/audio" Target="../media/audio9.wav"/><Relationship Id="rId10" Type="http://schemas.openxmlformats.org/officeDocument/2006/relationships/image" Target="../media/image6.jpeg"/><Relationship Id="rId4" Type="http://schemas.openxmlformats.org/officeDocument/2006/relationships/audio" Target="../media/audio11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0.wav"/><Relationship Id="rId7" Type="http://schemas.openxmlformats.org/officeDocument/2006/relationships/audio" Target="../media/audio12.wav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slide" Target="slide13.xml"/><Relationship Id="rId5" Type="http://schemas.openxmlformats.org/officeDocument/2006/relationships/audio" Target="../media/audio9.wav"/><Relationship Id="rId10" Type="http://schemas.openxmlformats.org/officeDocument/2006/relationships/image" Target="../media/image6.jpeg"/><Relationship Id="rId4" Type="http://schemas.openxmlformats.org/officeDocument/2006/relationships/audio" Target="../media/audio8.wav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8.wav"/><Relationship Id="rId7" Type="http://schemas.openxmlformats.org/officeDocument/2006/relationships/image" Target="../media/image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2.wav"/><Relationship Id="rId4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uk-UA" dirty="0" smtClean="0"/>
              <a:t>Природні  ресурси світу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i="1" dirty="0" smtClean="0"/>
              <a:t>Урок з економічної  і соціальної географії світу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-Політ"/>
          <p:cNvPicPr>
            <a:picLocks noChangeAspect="1" noChangeArrowheads="1"/>
          </p:cNvPicPr>
          <p:nvPr/>
        </p:nvPicPr>
        <p:blipFill>
          <a:blip r:embed="rId6" cstate="print"/>
          <a:srcRect l="14146" t="5951" b="32835"/>
          <a:stretch>
            <a:fillRect/>
          </a:stretch>
        </p:blipFill>
        <p:spPr bwMode="auto">
          <a:xfrm>
            <a:off x="0" y="533400"/>
            <a:ext cx="9144000" cy="5486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858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Нерудні  ресурси  світу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76200" y="5443538"/>
            <a:ext cx="1828800" cy="887412"/>
            <a:chOff x="-48" y="3429"/>
            <a:chExt cx="1152" cy="559"/>
          </a:xfrm>
        </p:grpSpPr>
        <p:sp>
          <p:nvSpPr>
            <p:cNvPr id="11368" name="Freeform 5" descr="Зеленый мрамор"/>
            <p:cNvSpPr>
              <a:spLocks/>
            </p:cNvSpPr>
            <p:nvPr/>
          </p:nvSpPr>
          <p:spPr bwMode="auto">
            <a:xfrm>
              <a:off x="-30" y="3429"/>
              <a:ext cx="1130" cy="559"/>
            </a:xfrm>
            <a:custGeom>
              <a:avLst/>
              <a:gdLst>
                <a:gd name="T0" fmla="*/ 15 w 1130"/>
                <a:gd name="T1" fmla="*/ 12 h 559"/>
                <a:gd name="T2" fmla="*/ 538 w 1130"/>
                <a:gd name="T3" fmla="*/ 4 h 559"/>
                <a:gd name="T4" fmla="*/ 947 w 1130"/>
                <a:gd name="T5" fmla="*/ 19 h 559"/>
                <a:gd name="T6" fmla="*/ 1129 w 1130"/>
                <a:gd name="T7" fmla="*/ 368 h 559"/>
                <a:gd name="T8" fmla="*/ 1121 w 1130"/>
                <a:gd name="T9" fmla="*/ 474 h 559"/>
                <a:gd name="T10" fmla="*/ 0 w 1130"/>
                <a:gd name="T11" fmla="*/ 482 h 559"/>
                <a:gd name="T12" fmla="*/ 15 w 1130"/>
                <a:gd name="T13" fmla="*/ 12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0"/>
                <a:gd name="T22" fmla="*/ 0 h 559"/>
                <a:gd name="T23" fmla="*/ 1130 w 1130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0" h="559">
                  <a:moveTo>
                    <a:pt x="15" y="12"/>
                  </a:moveTo>
                  <a:lnTo>
                    <a:pt x="538" y="4"/>
                  </a:lnTo>
                  <a:cubicBezTo>
                    <a:pt x="693" y="5"/>
                    <a:pt x="871" y="0"/>
                    <a:pt x="947" y="19"/>
                  </a:cubicBezTo>
                  <a:lnTo>
                    <a:pt x="1129" y="368"/>
                  </a:lnTo>
                  <a:cubicBezTo>
                    <a:pt x="1126" y="403"/>
                    <a:pt x="1130" y="440"/>
                    <a:pt x="1121" y="474"/>
                  </a:cubicBezTo>
                  <a:cubicBezTo>
                    <a:pt x="933" y="493"/>
                    <a:pt x="184" y="559"/>
                    <a:pt x="0" y="482"/>
                  </a:cubicBezTo>
                  <a:cubicBezTo>
                    <a:pt x="0" y="482"/>
                    <a:pt x="15" y="12"/>
                    <a:pt x="15" y="12"/>
                  </a:cubicBezTo>
                  <a:close/>
                </a:path>
              </a:pathLst>
            </a:cu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9" name="Freeform 6" descr="Зеленый мрамор"/>
            <p:cNvSpPr>
              <a:spLocks/>
            </p:cNvSpPr>
            <p:nvPr/>
          </p:nvSpPr>
          <p:spPr bwMode="auto">
            <a:xfrm>
              <a:off x="-48" y="3456"/>
              <a:ext cx="1152" cy="384"/>
            </a:xfrm>
            <a:custGeom>
              <a:avLst/>
              <a:gdLst>
                <a:gd name="T0" fmla="*/ 0 w 1152"/>
                <a:gd name="T1" fmla="*/ 0 h 384"/>
                <a:gd name="T2" fmla="*/ 960 w 1152"/>
                <a:gd name="T3" fmla="*/ 0 h 384"/>
                <a:gd name="T4" fmla="*/ 1152 w 1152"/>
                <a:gd name="T5" fmla="*/ 384 h 384"/>
                <a:gd name="T6" fmla="*/ 0 60000 65536"/>
                <a:gd name="T7" fmla="*/ 0 60000 65536"/>
                <a:gd name="T8" fmla="*/ 0 60000 65536"/>
                <a:gd name="T9" fmla="*/ 0 w 1152"/>
                <a:gd name="T10" fmla="*/ 0 h 384"/>
                <a:gd name="T11" fmla="*/ 1152 w 115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384">
                  <a:moveTo>
                    <a:pt x="0" y="0"/>
                  </a:moveTo>
                  <a:lnTo>
                    <a:pt x="960" y="0"/>
                  </a:lnTo>
                  <a:lnTo>
                    <a:pt x="1152" y="384"/>
                  </a:lnTo>
                </a:path>
              </a:pathLst>
            </a:custGeom>
            <a:blipFill dpi="0" rotWithShape="0">
              <a:blip r:embed="rId7" cstate="print"/>
              <a:srcRect/>
              <a:tile tx="0" ty="0" sx="100000" sy="100000" flip="none" algn="tl"/>
            </a:blipFill>
            <a:ln w="762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228600" y="5943600"/>
            <a:ext cx="2133600" cy="396875"/>
            <a:chOff x="144" y="3792"/>
            <a:chExt cx="1344" cy="250"/>
          </a:xfrm>
        </p:grpSpPr>
        <p:sp>
          <p:nvSpPr>
            <p:cNvPr id="11364" name="Text Box 20"/>
            <p:cNvSpPr txBox="1">
              <a:spLocks noChangeArrowheads="1"/>
            </p:cNvSpPr>
            <p:nvPr/>
          </p:nvSpPr>
          <p:spPr bwMode="auto">
            <a:xfrm>
              <a:off x="288" y="3792"/>
              <a:ext cx="1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-фосфорити;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grpSp>
          <p:nvGrpSpPr>
            <p:cNvPr id="4" name="Group 130"/>
            <p:cNvGrpSpPr>
              <a:grpSpLocks/>
            </p:cNvGrpSpPr>
            <p:nvPr/>
          </p:nvGrpSpPr>
          <p:grpSpPr bwMode="auto">
            <a:xfrm>
              <a:off x="144" y="3840"/>
              <a:ext cx="192" cy="192"/>
              <a:chOff x="144" y="3840"/>
              <a:chExt cx="192" cy="192"/>
            </a:xfrm>
          </p:grpSpPr>
          <p:sp>
            <p:nvSpPr>
              <p:cNvPr id="11366" name="Oval 128"/>
              <p:cNvSpPr>
                <a:spLocks noChangeArrowheads="1"/>
              </p:cNvSpPr>
              <p:nvPr/>
            </p:nvSpPr>
            <p:spPr bwMode="auto">
              <a:xfrm>
                <a:off x="144" y="384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7" name="AutoShape 129" descr="Зеленый мрамор"/>
              <p:cNvSpPr>
                <a:spLocks noChangeArrowheads="1"/>
              </p:cNvSpPr>
              <p:nvPr/>
            </p:nvSpPr>
            <p:spPr bwMode="auto">
              <a:xfrm rot="-5400000">
                <a:off x="163" y="3897"/>
                <a:ext cx="154" cy="78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228600" y="6324600"/>
            <a:ext cx="1905000" cy="396875"/>
            <a:chOff x="144" y="3984"/>
            <a:chExt cx="1200" cy="250"/>
          </a:xfrm>
        </p:grpSpPr>
        <p:sp>
          <p:nvSpPr>
            <p:cNvPr id="11360" name="Text Box 29"/>
            <p:cNvSpPr txBox="1">
              <a:spLocks noChangeArrowheads="1"/>
            </p:cNvSpPr>
            <p:nvPr/>
          </p:nvSpPr>
          <p:spPr bwMode="auto">
            <a:xfrm>
              <a:off x="336" y="3984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-апатити;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grpSp>
          <p:nvGrpSpPr>
            <p:cNvPr id="6" name="Group 135"/>
            <p:cNvGrpSpPr>
              <a:grpSpLocks/>
            </p:cNvGrpSpPr>
            <p:nvPr/>
          </p:nvGrpSpPr>
          <p:grpSpPr bwMode="auto">
            <a:xfrm>
              <a:off x="144" y="4032"/>
              <a:ext cx="192" cy="192"/>
              <a:chOff x="144" y="4032"/>
              <a:chExt cx="192" cy="192"/>
            </a:xfrm>
          </p:grpSpPr>
          <p:sp>
            <p:nvSpPr>
              <p:cNvPr id="11362" name="Oval 133"/>
              <p:cNvSpPr>
                <a:spLocks noChangeArrowheads="1"/>
              </p:cNvSpPr>
              <p:nvPr/>
            </p:nvSpPr>
            <p:spPr bwMode="auto">
              <a:xfrm rot="5325852">
                <a:off x="144" y="403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3" name="AutoShape 134" descr="Зеленый мрамор"/>
              <p:cNvSpPr>
                <a:spLocks noChangeArrowheads="1"/>
              </p:cNvSpPr>
              <p:nvPr/>
            </p:nvSpPr>
            <p:spPr bwMode="auto">
              <a:xfrm rot="-74148">
                <a:off x="163" y="4089"/>
                <a:ext cx="154" cy="78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" name="Group 140"/>
          <p:cNvGrpSpPr>
            <a:grpSpLocks/>
          </p:cNvGrpSpPr>
          <p:nvPr/>
        </p:nvGrpSpPr>
        <p:grpSpPr bwMode="auto">
          <a:xfrm>
            <a:off x="990600" y="2590800"/>
            <a:ext cx="304800" cy="304800"/>
            <a:chOff x="3696" y="3456"/>
            <a:chExt cx="288" cy="288"/>
          </a:xfrm>
        </p:grpSpPr>
        <p:sp>
          <p:nvSpPr>
            <p:cNvPr id="11358" name="Oval 141"/>
            <p:cNvSpPr>
              <a:spLocks noChangeArrowheads="1"/>
            </p:cNvSpPr>
            <p:nvPr/>
          </p:nvSpPr>
          <p:spPr bwMode="auto">
            <a:xfrm>
              <a:off x="3696" y="3456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9" name="AutoShape 142"/>
            <p:cNvSpPr>
              <a:spLocks noChangeArrowheads="1"/>
            </p:cNvSpPr>
            <p:nvPr/>
          </p:nvSpPr>
          <p:spPr bwMode="auto">
            <a:xfrm rot="-5400000">
              <a:off x="3725" y="3542"/>
              <a:ext cx="230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35" name="Rectangle 143"/>
          <p:cNvSpPr>
            <a:spLocks noChangeArrowheads="1"/>
          </p:cNvSpPr>
          <p:nvPr/>
        </p:nvSpPr>
        <p:spPr bwMode="auto">
          <a:xfrm>
            <a:off x="3962400" y="990600"/>
            <a:ext cx="15240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Кольський п-ів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8336" name="Rectangle 144"/>
          <p:cNvSpPr>
            <a:spLocks noChangeArrowheads="1"/>
          </p:cNvSpPr>
          <p:nvPr/>
        </p:nvSpPr>
        <p:spPr bwMode="auto">
          <a:xfrm>
            <a:off x="1295400" y="2590800"/>
            <a:ext cx="914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Флорида</a:t>
            </a:r>
            <a:endParaRPr lang="ru-RU" sz="1800" b="1" i="1">
              <a:solidFill>
                <a:srgbClr val="660033"/>
              </a:solidFill>
            </a:endParaRPr>
          </a:p>
        </p:txBody>
      </p: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4800600" y="2133600"/>
            <a:ext cx="304800" cy="304800"/>
            <a:chOff x="3696" y="3456"/>
            <a:chExt cx="288" cy="288"/>
          </a:xfrm>
        </p:grpSpPr>
        <p:sp>
          <p:nvSpPr>
            <p:cNvPr id="11356" name="Oval 146"/>
            <p:cNvSpPr>
              <a:spLocks noChangeArrowheads="1"/>
            </p:cNvSpPr>
            <p:nvPr/>
          </p:nvSpPr>
          <p:spPr bwMode="auto">
            <a:xfrm>
              <a:off x="3696" y="3456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7" name="AutoShape 147"/>
            <p:cNvSpPr>
              <a:spLocks noChangeArrowheads="1"/>
            </p:cNvSpPr>
            <p:nvPr/>
          </p:nvSpPr>
          <p:spPr bwMode="auto">
            <a:xfrm rot="-5400000">
              <a:off x="3725" y="3542"/>
              <a:ext cx="230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43" name="Rectangle 151"/>
          <p:cNvSpPr>
            <a:spLocks noChangeArrowheads="1"/>
          </p:cNvSpPr>
          <p:nvPr/>
        </p:nvSpPr>
        <p:spPr bwMode="auto">
          <a:xfrm>
            <a:off x="2286000" y="2819400"/>
            <a:ext cx="9144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/>
              <a:t>Марокко</a:t>
            </a:r>
            <a:endParaRPr lang="ru-RU" sz="1800" b="1"/>
          </a:p>
        </p:txBody>
      </p: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2819400" y="2590800"/>
            <a:ext cx="304800" cy="304800"/>
            <a:chOff x="3696" y="3456"/>
            <a:chExt cx="288" cy="288"/>
          </a:xfrm>
        </p:grpSpPr>
        <p:sp>
          <p:nvSpPr>
            <p:cNvPr id="11354" name="Oval 149"/>
            <p:cNvSpPr>
              <a:spLocks noChangeArrowheads="1"/>
            </p:cNvSpPr>
            <p:nvPr/>
          </p:nvSpPr>
          <p:spPr bwMode="auto">
            <a:xfrm>
              <a:off x="3696" y="3456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5" name="AutoShape 150"/>
            <p:cNvSpPr>
              <a:spLocks noChangeArrowheads="1"/>
            </p:cNvSpPr>
            <p:nvPr/>
          </p:nvSpPr>
          <p:spPr bwMode="auto">
            <a:xfrm rot="-5400000">
              <a:off x="3725" y="3542"/>
              <a:ext cx="230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58"/>
          <p:cNvGrpSpPr>
            <a:grpSpLocks/>
          </p:cNvGrpSpPr>
          <p:nvPr/>
        </p:nvGrpSpPr>
        <p:grpSpPr bwMode="auto">
          <a:xfrm>
            <a:off x="2724150" y="6048375"/>
            <a:ext cx="1968500" cy="396875"/>
            <a:chOff x="1824" y="3792"/>
            <a:chExt cx="1240" cy="250"/>
          </a:xfrm>
        </p:grpSpPr>
        <p:sp>
          <p:nvSpPr>
            <p:cNvPr id="11350" name="Rectangle 62"/>
            <p:cNvSpPr>
              <a:spLocks noChangeArrowheads="1"/>
            </p:cNvSpPr>
            <p:nvPr/>
          </p:nvSpPr>
          <p:spPr bwMode="auto">
            <a:xfrm>
              <a:off x="2016" y="3792"/>
              <a:ext cx="10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 i="1">
                  <a:solidFill>
                    <a:schemeClr val="bg1"/>
                  </a:solidFill>
                </a:rPr>
                <a:t>-калійні солі;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grpSp>
          <p:nvGrpSpPr>
            <p:cNvPr id="11" name="Group 152"/>
            <p:cNvGrpSpPr>
              <a:grpSpLocks/>
            </p:cNvGrpSpPr>
            <p:nvPr/>
          </p:nvGrpSpPr>
          <p:grpSpPr bwMode="auto">
            <a:xfrm>
              <a:off x="1824" y="3840"/>
              <a:ext cx="192" cy="192"/>
              <a:chOff x="6288" y="432"/>
              <a:chExt cx="240" cy="240"/>
            </a:xfrm>
          </p:grpSpPr>
          <p:sp>
            <p:nvSpPr>
              <p:cNvPr id="11352" name="AutoShape 153"/>
              <p:cNvSpPr>
                <a:spLocks noChangeArrowheads="1"/>
              </p:cNvSpPr>
              <p:nvPr/>
            </p:nvSpPr>
            <p:spPr bwMode="auto">
              <a:xfrm>
                <a:off x="6288" y="432"/>
                <a:ext cx="240" cy="240"/>
              </a:xfrm>
              <a:prstGeom prst="cube">
                <a:avLst>
                  <a:gd name="adj" fmla="val 27083"/>
                </a:avLst>
              </a:prstGeom>
              <a:solidFill>
                <a:srgbClr val="0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3" name="Rectangle 154"/>
              <p:cNvSpPr>
                <a:spLocks noChangeArrowheads="1"/>
              </p:cNvSpPr>
              <p:nvPr/>
            </p:nvSpPr>
            <p:spPr bwMode="auto">
              <a:xfrm>
                <a:off x="6288" y="485"/>
                <a:ext cx="180" cy="1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" name="Group 155"/>
          <p:cNvGrpSpPr>
            <a:grpSpLocks/>
          </p:cNvGrpSpPr>
          <p:nvPr/>
        </p:nvGrpSpPr>
        <p:grpSpPr bwMode="auto">
          <a:xfrm>
            <a:off x="4572000" y="1447800"/>
            <a:ext cx="304800" cy="304800"/>
            <a:chOff x="6288" y="432"/>
            <a:chExt cx="240" cy="240"/>
          </a:xfrm>
        </p:grpSpPr>
        <p:sp>
          <p:nvSpPr>
            <p:cNvPr id="11348" name="AutoShape 156"/>
            <p:cNvSpPr>
              <a:spLocks noChangeArrowheads="1"/>
            </p:cNvSpPr>
            <p:nvPr/>
          </p:nvSpPr>
          <p:spPr bwMode="auto">
            <a:xfrm>
              <a:off x="6288" y="432"/>
              <a:ext cx="240" cy="240"/>
            </a:xfrm>
            <a:prstGeom prst="cube">
              <a:avLst>
                <a:gd name="adj" fmla="val 27083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9" name="Rectangle 157"/>
            <p:cNvSpPr>
              <a:spLocks noChangeArrowheads="1"/>
            </p:cNvSpPr>
            <p:nvPr/>
          </p:nvSpPr>
          <p:spPr bwMode="auto">
            <a:xfrm>
              <a:off x="6288" y="485"/>
              <a:ext cx="180" cy="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59"/>
          <p:cNvGrpSpPr>
            <a:grpSpLocks/>
          </p:cNvGrpSpPr>
          <p:nvPr/>
        </p:nvGrpSpPr>
        <p:grpSpPr bwMode="auto">
          <a:xfrm>
            <a:off x="914400" y="1524000"/>
            <a:ext cx="304800" cy="304800"/>
            <a:chOff x="6288" y="432"/>
            <a:chExt cx="240" cy="240"/>
          </a:xfrm>
        </p:grpSpPr>
        <p:sp>
          <p:nvSpPr>
            <p:cNvPr id="11346" name="AutoShape 160"/>
            <p:cNvSpPr>
              <a:spLocks noChangeArrowheads="1"/>
            </p:cNvSpPr>
            <p:nvPr/>
          </p:nvSpPr>
          <p:spPr bwMode="auto">
            <a:xfrm>
              <a:off x="6288" y="432"/>
              <a:ext cx="240" cy="240"/>
            </a:xfrm>
            <a:prstGeom prst="cube">
              <a:avLst>
                <a:gd name="adj" fmla="val 27083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7" name="Rectangle 161"/>
            <p:cNvSpPr>
              <a:spLocks noChangeArrowheads="1"/>
            </p:cNvSpPr>
            <p:nvPr/>
          </p:nvSpPr>
          <p:spPr bwMode="auto">
            <a:xfrm>
              <a:off x="6288" y="485"/>
              <a:ext cx="180" cy="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162"/>
          <p:cNvGrpSpPr>
            <a:grpSpLocks/>
          </p:cNvGrpSpPr>
          <p:nvPr/>
        </p:nvGrpSpPr>
        <p:grpSpPr bwMode="auto">
          <a:xfrm>
            <a:off x="3429000" y="1905000"/>
            <a:ext cx="304800" cy="304800"/>
            <a:chOff x="6288" y="432"/>
            <a:chExt cx="240" cy="240"/>
          </a:xfrm>
        </p:grpSpPr>
        <p:sp>
          <p:nvSpPr>
            <p:cNvPr id="11344" name="AutoShape 163"/>
            <p:cNvSpPr>
              <a:spLocks noChangeArrowheads="1"/>
            </p:cNvSpPr>
            <p:nvPr/>
          </p:nvSpPr>
          <p:spPr bwMode="auto">
            <a:xfrm>
              <a:off x="6288" y="432"/>
              <a:ext cx="240" cy="240"/>
            </a:xfrm>
            <a:prstGeom prst="cube">
              <a:avLst>
                <a:gd name="adj" fmla="val 27083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5" name="Rectangle 164"/>
            <p:cNvSpPr>
              <a:spLocks noChangeArrowheads="1"/>
            </p:cNvSpPr>
            <p:nvPr/>
          </p:nvSpPr>
          <p:spPr bwMode="auto">
            <a:xfrm>
              <a:off x="6288" y="485"/>
              <a:ext cx="180" cy="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165"/>
          <p:cNvGrpSpPr>
            <a:grpSpLocks/>
          </p:cNvGrpSpPr>
          <p:nvPr/>
        </p:nvGrpSpPr>
        <p:grpSpPr bwMode="auto">
          <a:xfrm>
            <a:off x="3886200" y="1752600"/>
            <a:ext cx="304800" cy="304800"/>
            <a:chOff x="6288" y="432"/>
            <a:chExt cx="240" cy="240"/>
          </a:xfrm>
        </p:grpSpPr>
        <p:sp>
          <p:nvSpPr>
            <p:cNvPr id="11342" name="AutoShape 166"/>
            <p:cNvSpPr>
              <a:spLocks noChangeArrowheads="1"/>
            </p:cNvSpPr>
            <p:nvPr/>
          </p:nvSpPr>
          <p:spPr bwMode="auto">
            <a:xfrm>
              <a:off x="6288" y="432"/>
              <a:ext cx="240" cy="240"/>
            </a:xfrm>
            <a:prstGeom prst="cube">
              <a:avLst>
                <a:gd name="adj" fmla="val 27083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3" name="Rectangle 167"/>
            <p:cNvSpPr>
              <a:spLocks noChangeArrowheads="1"/>
            </p:cNvSpPr>
            <p:nvPr/>
          </p:nvSpPr>
          <p:spPr bwMode="auto">
            <a:xfrm>
              <a:off x="6288" y="485"/>
              <a:ext cx="180" cy="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60" name="Rectangle 168"/>
          <p:cNvSpPr>
            <a:spLocks noChangeArrowheads="1"/>
          </p:cNvSpPr>
          <p:nvPr/>
        </p:nvSpPr>
        <p:spPr bwMode="auto">
          <a:xfrm>
            <a:off x="4648200" y="1752600"/>
            <a:ext cx="10668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Приуралля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8362" name="Rectangle 170"/>
          <p:cNvSpPr>
            <a:spLocks noChangeArrowheads="1"/>
          </p:cNvSpPr>
          <p:nvPr/>
        </p:nvSpPr>
        <p:spPr bwMode="auto">
          <a:xfrm>
            <a:off x="2895600" y="1905000"/>
            <a:ext cx="5334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/>
              <a:t>ФРН</a:t>
            </a:r>
            <a:endParaRPr lang="ru-RU" sz="1800" b="1"/>
          </a:p>
        </p:txBody>
      </p:sp>
      <p:sp>
        <p:nvSpPr>
          <p:cNvPr id="8363" name="Rectangle 171"/>
          <p:cNvSpPr>
            <a:spLocks noChangeArrowheads="1"/>
          </p:cNvSpPr>
          <p:nvPr/>
        </p:nvSpPr>
        <p:spPr bwMode="auto">
          <a:xfrm>
            <a:off x="3581400" y="1447800"/>
            <a:ext cx="9144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/>
              <a:t>Білорусь</a:t>
            </a:r>
            <a:endParaRPr lang="ru-RU" sz="1800" b="1"/>
          </a:p>
        </p:txBody>
      </p:sp>
      <p:grpSp>
        <p:nvGrpSpPr>
          <p:cNvPr id="16" name="Group 137"/>
          <p:cNvGrpSpPr>
            <a:grpSpLocks/>
          </p:cNvGrpSpPr>
          <p:nvPr/>
        </p:nvGrpSpPr>
        <p:grpSpPr bwMode="auto">
          <a:xfrm rot="-5400000">
            <a:off x="4038600" y="1219200"/>
            <a:ext cx="304800" cy="304800"/>
            <a:chOff x="3696" y="3456"/>
            <a:chExt cx="288" cy="288"/>
          </a:xfrm>
        </p:grpSpPr>
        <p:sp>
          <p:nvSpPr>
            <p:cNvPr id="11340" name="Oval 138"/>
            <p:cNvSpPr>
              <a:spLocks noChangeArrowheads="1"/>
            </p:cNvSpPr>
            <p:nvPr/>
          </p:nvSpPr>
          <p:spPr bwMode="auto">
            <a:xfrm>
              <a:off x="3696" y="3456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1" name="AutoShape 139"/>
            <p:cNvSpPr>
              <a:spLocks noChangeArrowheads="1"/>
            </p:cNvSpPr>
            <p:nvPr/>
          </p:nvSpPr>
          <p:spPr bwMode="auto">
            <a:xfrm rot="-5400000">
              <a:off x="3725" y="3542"/>
              <a:ext cx="230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185"/>
          <p:cNvGrpSpPr>
            <a:grpSpLocks/>
          </p:cNvGrpSpPr>
          <p:nvPr/>
        </p:nvGrpSpPr>
        <p:grpSpPr bwMode="auto">
          <a:xfrm>
            <a:off x="2724150" y="6353175"/>
            <a:ext cx="2474913" cy="396875"/>
            <a:chOff x="1824" y="3984"/>
            <a:chExt cx="1559" cy="250"/>
          </a:xfrm>
        </p:grpSpPr>
        <p:sp>
          <p:nvSpPr>
            <p:cNvPr id="11336" name="Rectangle 90"/>
            <p:cNvSpPr>
              <a:spLocks noChangeArrowheads="1"/>
            </p:cNvSpPr>
            <p:nvPr/>
          </p:nvSpPr>
          <p:spPr bwMode="auto">
            <a:xfrm>
              <a:off x="2016" y="3984"/>
              <a:ext cx="13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-самородна сірка;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grpSp>
          <p:nvGrpSpPr>
            <p:cNvPr id="18" name="Group 184"/>
            <p:cNvGrpSpPr>
              <a:grpSpLocks/>
            </p:cNvGrpSpPr>
            <p:nvPr/>
          </p:nvGrpSpPr>
          <p:grpSpPr bwMode="auto">
            <a:xfrm>
              <a:off x="1824" y="4032"/>
              <a:ext cx="192" cy="180"/>
              <a:chOff x="1824" y="4032"/>
              <a:chExt cx="192" cy="180"/>
            </a:xfrm>
          </p:grpSpPr>
          <p:sp>
            <p:nvSpPr>
              <p:cNvPr id="11338" name="Freeform 179"/>
              <p:cNvSpPr>
                <a:spLocks/>
              </p:cNvSpPr>
              <p:nvPr/>
            </p:nvSpPr>
            <p:spPr bwMode="auto">
              <a:xfrm flipH="1">
                <a:off x="1824" y="4032"/>
                <a:ext cx="192" cy="180"/>
              </a:xfrm>
              <a:custGeom>
                <a:avLst/>
                <a:gdLst>
                  <a:gd name="T0" fmla="*/ 0 w 20000"/>
                  <a:gd name="T1" fmla="*/ 19931 h 20000"/>
                  <a:gd name="T2" fmla="*/ 9965 w 20000"/>
                  <a:gd name="T3" fmla="*/ 0 h 20000"/>
                  <a:gd name="T4" fmla="*/ 19931 w 20000"/>
                  <a:gd name="T5" fmla="*/ 19931 h 20000"/>
                  <a:gd name="T6" fmla="*/ 0 w 20000"/>
                  <a:gd name="T7" fmla="*/ 19931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9931"/>
                    </a:moveTo>
                    <a:lnTo>
                      <a:pt x="9965" y="0"/>
                    </a:lnTo>
                    <a:lnTo>
                      <a:pt x="19931" y="19931"/>
                    </a:lnTo>
                    <a:lnTo>
                      <a:pt x="0" y="19931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9" name="Freeform 180"/>
              <p:cNvSpPr>
                <a:spLocks/>
              </p:cNvSpPr>
              <p:nvPr/>
            </p:nvSpPr>
            <p:spPr bwMode="auto">
              <a:xfrm flipH="1">
                <a:off x="1824" y="4032"/>
                <a:ext cx="96" cy="18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31 h 20000"/>
                  <a:gd name="T4" fmla="*/ 19862 w 20000"/>
                  <a:gd name="T5" fmla="*/ 19931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0" y="19931"/>
                    </a:lnTo>
                    <a:lnTo>
                      <a:pt x="19862" y="199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181"/>
          <p:cNvGrpSpPr>
            <a:grpSpLocks/>
          </p:cNvGrpSpPr>
          <p:nvPr/>
        </p:nvGrpSpPr>
        <p:grpSpPr bwMode="auto">
          <a:xfrm flipH="1">
            <a:off x="685800" y="2362200"/>
            <a:ext cx="304800" cy="285750"/>
            <a:chOff x="0" y="0"/>
            <a:chExt cx="20000" cy="20000"/>
          </a:xfrm>
        </p:grpSpPr>
        <p:sp>
          <p:nvSpPr>
            <p:cNvPr id="11334" name="Freeform 182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19931 h 20000"/>
                <a:gd name="T2" fmla="*/ 9965 w 20000"/>
                <a:gd name="T3" fmla="*/ 0 h 20000"/>
                <a:gd name="T4" fmla="*/ 19931 w 20000"/>
                <a:gd name="T5" fmla="*/ 19931 h 20000"/>
                <a:gd name="T6" fmla="*/ 0 w 20000"/>
                <a:gd name="T7" fmla="*/ 19931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931"/>
                  </a:moveTo>
                  <a:lnTo>
                    <a:pt x="9965" y="0"/>
                  </a:lnTo>
                  <a:lnTo>
                    <a:pt x="19931" y="19931"/>
                  </a:lnTo>
                  <a:lnTo>
                    <a:pt x="0" y="1993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5" name="Freeform 183"/>
            <p:cNvSpPr>
              <a:spLocks/>
            </p:cNvSpPr>
            <p:nvPr/>
          </p:nvSpPr>
          <p:spPr bwMode="auto">
            <a:xfrm>
              <a:off x="9965" y="0"/>
              <a:ext cx="10035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931 h 20000"/>
                <a:gd name="T4" fmla="*/ 19862 w 20000"/>
                <a:gd name="T5" fmla="*/ 19931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0" y="19931"/>
                  </a:lnTo>
                  <a:lnTo>
                    <a:pt x="19862" y="19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86"/>
          <p:cNvGrpSpPr>
            <a:grpSpLocks/>
          </p:cNvGrpSpPr>
          <p:nvPr/>
        </p:nvGrpSpPr>
        <p:grpSpPr bwMode="auto">
          <a:xfrm flipH="1">
            <a:off x="457200" y="2819400"/>
            <a:ext cx="304800" cy="285750"/>
            <a:chOff x="0" y="0"/>
            <a:chExt cx="20000" cy="20000"/>
          </a:xfrm>
        </p:grpSpPr>
        <p:sp>
          <p:nvSpPr>
            <p:cNvPr id="11332" name="Freeform 187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19931 h 20000"/>
                <a:gd name="T2" fmla="*/ 9965 w 20000"/>
                <a:gd name="T3" fmla="*/ 0 h 20000"/>
                <a:gd name="T4" fmla="*/ 19931 w 20000"/>
                <a:gd name="T5" fmla="*/ 19931 h 20000"/>
                <a:gd name="T6" fmla="*/ 0 w 20000"/>
                <a:gd name="T7" fmla="*/ 19931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931"/>
                  </a:moveTo>
                  <a:lnTo>
                    <a:pt x="9965" y="0"/>
                  </a:lnTo>
                  <a:lnTo>
                    <a:pt x="19931" y="19931"/>
                  </a:lnTo>
                  <a:lnTo>
                    <a:pt x="0" y="1993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3" name="Freeform 188"/>
            <p:cNvSpPr>
              <a:spLocks/>
            </p:cNvSpPr>
            <p:nvPr/>
          </p:nvSpPr>
          <p:spPr bwMode="auto">
            <a:xfrm>
              <a:off x="9965" y="0"/>
              <a:ext cx="10035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931 h 20000"/>
                <a:gd name="T4" fmla="*/ 19862 w 20000"/>
                <a:gd name="T5" fmla="*/ 19931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0" y="19931"/>
                  </a:lnTo>
                  <a:lnTo>
                    <a:pt x="19862" y="19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195"/>
          <p:cNvGrpSpPr>
            <a:grpSpLocks/>
          </p:cNvGrpSpPr>
          <p:nvPr/>
        </p:nvGrpSpPr>
        <p:grpSpPr bwMode="auto">
          <a:xfrm>
            <a:off x="3733800" y="1905000"/>
            <a:ext cx="457200" cy="361950"/>
            <a:chOff x="2352" y="1200"/>
            <a:chExt cx="288" cy="228"/>
          </a:xfrm>
        </p:grpSpPr>
        <p:grpSp>
          <p:nvGrpSpPr>
            <p:cNvPr id="22" name="Group 189"/>
            <p:cNvGrpSpPr>
              <a:grpSpLocks/>
            </p:cNvGrpSpPr>
            <p:nvPr/>
          </p:nvGrpSpPr>
          <p:grpSpPr bwMode="auto">
            <a:xfrm flipH="1">
              <a:off x="2352" y="1200"/>
              <a:ext cx="192" cy="180"/>
              <a:chOff x="0" y="0"/>
              <a:chExt cx="20000" cy="20000"/>
            </a:xfrm>
          </p:grpSpPr>
          <p:sp>
            <p:nvSpPr>
              <p:cNvPr id="11330" name="Freeform 190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19931 h 20000"/>
                  <a:gd name="T2" fmla="*/ 9965 w 20000"/>
                  <a:gd name="T3" fmla="*/ 0 h 20000"/>
                  <a:gd name="T4" fmla="*/ 19931 w 20000"/>
                  <a:gd name="T5" fmla="*/ 19931 h 20000"/>
                  <a:gd name="T6" fmla="*/ 0 w 20000"/>
                  <a:gd name="T7" fmla="*/ 19931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9931"/>
                    </a:moveTo>
                    <a:lnTo>
                      <a:pt x="9965" y="0"/>
                    </a:lnTo>
                    <a:lnTo>
                      <a:pt x="19931" y="19931"/>
                    </a:lnTo>
                    <a:lnTo>
                      <a:pt x="0" y="199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1" name="Freeform 191"/>
              <p:cNvSpPr>
                <a:spLocks/>
              </p:cNvSpPr>
              <p:nvPr/>
            </p:nvSpPr>
            <p:spPr bwMode="auto">
              <a:xfrm>
                <a:off x="9965" y="0"/>
                <a:ext cx="10035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31 h 20000"/>
                  <a:gd name="T4" fmla="*/ 19862 w 20000"/>
                  <a:gd name="T5" fmla="*/ 19931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0" y="19931"/>
                    </a:lnTo>
                    <a:lnTo>
                      <a:pt x="19862" y="199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192"/>
            <p:cNvGrpSpPr>
              <a:grpSpLocks/>
            </p:cNvGrpSpPr>
            <p:nvPr/>
          </p:nvGrpSpPr>
          <p:grpSpPr bwMode="auto">
            <a:xfrm flipH="1">
              <a:off x="2448" y="1248"/>
              <a:ext cx="192" cy="180"/>
              <a:chOff x="0" y="0"/>
              <a:chExt cx="20000" cy="20000"/>
            </a:xfrm>
          </p:grpSpPr>
          <p:sp>
            <p:nvSpPr>
              <p:cNvPr id="11328" name="Freeform 193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0 w 20000"/>
                  <a:gd name="T1" fmla="*/ 19931 h 20000"/>
                  <a:gd name="T2" fmla="*/ 9965 w 20000"/>
                  <a:gd name="T3" fmla="*/ 0 h 20000"/>
                  <a:gd name="T4" fmla="*/ 19931 w 20000"/>
                  <a:gd name="T5" fmla="*/ 19931 h 20000"/>
                  <a:gd name="T6" fmla="*/ 0 w 20000"/>
                  <a:gd name="T7" fmla="*/ 19931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9931"/>
                    </a:moveTo>
                    <a:lnTo>
                      <a:pt x="9965" y="0"/>
                    </a:lnTo>
                    <a:lnTo>
                      <a:pt x="19931" y="19931"/>
                    </a:lnTo>
                    <a:lnTo>
                      <a:pt x="0" y="1993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9" name="Freeform 194"/>
              <p:cNvSpPr>
                <a:spLocks/>
              </p:cNvSpPr>
              <p:nvPr/>
            </p:nvSpPr>
            <p:spPr bwMode="auto">
              <a:xfrm>
                <a:off x="9965" y="0"/>
                <a:ext cx="10035" cy="200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931 h 20000"/>
                  <a:gd name="T4" fmla="*/ 19862 w 20000"/>
                  <a:gd name="T5" fmla="*/ 19931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0" y="19931"/>
                    </a:lnTo>
                    <a:lnTo>
                      <a:pt x="19862" y="199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388" name="Oval 196"/>
          <p:cNvSpPr>
            <a:spLocks noChangeArrowheads="1"/>
          </p:cNvSpPr>
          <p:nvPr/>
        </p:nvSpPr>
        <p:spPr bwMode="auto">
          <a:xfrm>
            <a:off x="3733800" y="2133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/>
              <a:t>1</a:t>
            </a:r>
            <a:endParaRPr lang="ru-RU" b="1"/>
          </a:p>
        </p:txBody>
      </p:sp>
      <p:grpSp>
        <p:nvGrpSpPr>
          <p:cNvPr id="24" name="Group 199"/>
          <p:cNvGrpSpPr>
            <a:grpSpLocks/>
          </p:cNvGrpSpPr>
          <p:nvPr/>
        </p:nvGrpSpPr>
        <p:grpSpPr bwMode="auto">
          <a:xfrm>
            <a:off x="7035800" y="6135688"/>
            <a:ext cx="1676400" cy="701675"/>
            <a:chOff x="4704" y="3840"/>
            <a:chExt cx="1056" cy="442"/>
          </a:xfrm>
        </p:grpSpPr>
        <p:sp>
          <p:nvSpPr>
            <p:cNvPr id="8389" name="Oval 197"/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b="1"/>
                <a:t>1</a:t>
              </a:r>
              <a:endParaRPr lang="ru-RU" b="1"/>
            </a:p>
          </p:txBody>
        </p:sp>
        <p:sp>
          <p:nvSpPr>
            <p:cNvPr id="11325" name="Text Box 198"/>
            <p:cNvSpPr txBox="1">
              <a:spLocks noChangeArrowheads="1"/>
            </p:cNvSpPr>
            <p:nvPr/>
          </p:nvSpPr>
          <p:spPr bwMode="auto">
            <a:xfrm>
              <a:off x="4848" y="3840"/>
              <a:ext cx="9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-Польща, Україна.</a:t>
              </a:r>
              <a:endParaRPr lang="ru-RU" b="1" i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00"/>
          <p:cNvGrpSpPr>
            <a:grpSpLocks/>
          </p:cNvGrpSpPr>
          <p:nvPr/>
        </p:nvGrpSpPr>
        <p:grpSpPr bwMode="auto">
          <a:xfrm>
            <a:off x="3733800" y="4648200"/>
            <a:ext cx="381000" cy="381000"/>
            <a:chOff x="3216" y="3456"/>
            <a:chExt cx="336" cy="336"/>
          </a:xfrm>
        </p:grpSpPr>
        <p:grpSp>
          <p:nvGrpSpPr>
            <p:cNvPr id="26" name="Group 201"/>
            <p:cNvGrpSpPr>
              <a:grpSpLocks/>
            </p:cNvGrpSpPr>
            <p:nvPr/>
          </p:nvGrpSpPr>
          <p:grpSpPr bwMode="auto">
            <a:xfrm>
              <a:off x="3216" y="3456"/>
              <a:ext cx="336" cy="336"/>
              <a:chOff x="864" y="3408"/>
              <a:chExt cx="432" cy="384"/>
            </a:xfrm>
          </p:grpSpPr>
          <p:sp>
            <p:nvSpPr>
              <p:cNvPr id="11322" name="AutoShape 202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432" cy="38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3" name="AutoShape 203"/>
              <p:cNvSpPr>
                <a:spLocks noChangeArrowheads="1"/>
              </p:cNvSpPr>
              <p:nvPr/>
            </p:nvSpPr>
            <p:spPr bwMode="auto">
              <a:xfrm rot="-2471527">
                <a:off x="864" y="3408"/>
                <a:ext cx="432" cy="38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321" name="Oval 204"/>
            <p:cNvSpPr>
              <a:spLocks noChangeArrowheads="1"/>
            </p:cNvSpPr>
            <p:nvPr/>
          </p:nvSpPr>
          <p:spPr bwMode="auto">
            <a:xfrm>
              <a:off x="3356" y="3596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Group 210"/>
          <p:cNvGrpSpPr>
            <a:grpSpLocks/>
          </p:cNvGrpSpPr>
          <p:nvPr/>
        </p:nvGrpSpPr>
        <p:grpSpPr bwMode="auto">
          <a:xfrm>
            <a:off x="5491163" y="6324600"/>
            <a:ext cx="1531937" cy="396875"/>
            <a:chOff x="3504" y="3984"/>
            <a:chExt cx="965" cy="250"/>
          </a:xfrm>
        </p:grpSpPr>
        <p:sp>
          <p:nvSpPr>
            <p:cNvPr id="11314" name="Rectangle 93"/>
            <p:cNvSpPr>
              <a:spLocks noChangeArrowheads="1"/>
            </p:cNvSpPr>
            <p:nvPr/>
          </p:nvSpPr>
          <p:spPr bwMode="auto">
            <a:xfrm>
              <a:off x="3744" y="3984"/>
              <a:ext cx="7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 i="1">
                  <a:solidFill>
                    <a:schemeClr val="bg1"/>
                  </a:solidFill>
                </a:rPr>
                <a:t>-алмази;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504" y="3984"/>
              <a:ext cx="240" cy="240"/>
              <a:chOff x="3216" y="3456"/>
              <a:chExt cx="336" cy="336"/>
            </a:xfrm>
          </p:grpSpPr>
          <p:grpSp>
            <p:nvGrpSpPr>
              <p:cNvPr id="29" name="Group 206"/>
              <p:cNvGrpSpPr>
                <a:grpSpLocks/>
              </p:cNvGrpSpPr>
              <p:nvPr/>
            </p:nvGrpSpPr>
            <p:grpSpPr bwMode="auto">
              <a:xfrm>
                <a:off x="3216" y="3456"/>
                <a:ext cx="336" cy="336"/>
                <a:chOff x="864" y="3408"/>
                <a:chExt cx="432" cy="384"/>
              </a:xfrm>
            </p:grpSpPr>
            <p:sp>
              <p:nvSpPr>
                <p:cNvPr id="11318" name="AutoShape 207"/>
                <p:cNvSpPr>
                  <a:spLocks noChangeArrowheads="1"/>
                </p:cNvSpPr>
                <p:nvPr/>
              </p:nvSpPr>
              <p:spPr bwMode="auto">
                <a:xfrm>
                  <a:off x="864" y="3408"/>
                  <a:ext cx="432" cy="384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19" name="AutoShape 208"/>
                <p:cNvSpPr>
                  <a:spLocks noChangeArrowheads="1"/>
                </p:cNvSpPr>
                <p:nvPr/>
              </p:nvSpPr>
              <p:spPr bwMode="auto">
                <a:xfrm rot="-2471527">
                  <a:off x="864" y="3408"/>
                  <a:ext cx="432" cy="384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317" name="Oval 209"/>
              <p:cNvSpPr>
                <a:spLocks noChangeArrowheads="1"/>
              </p:cNvSpPr>
              <p:nvPr/>
            </p:nvSpPr>
            <p:spPr bwMode="auto">
              <a:xfrm>
                <a:off x="3356" y="3596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0" name="Group 211"/>
          <p:cNvGrpSpPr>
            <a:grpSpLocks/>
          </p:cNvGrpSpPr>
          <p:nvPr/>
        </p:nvGrpSpPr>
        <p:grpSpPr bwMode="auto">
          <a:xfrm>
            <a:off x="3657600" y="3886200"/>
            <a:ext cx="381000" cy="381000"/>
            <a:chOff x="3216" y="3456"/>
            <a:chExt cx="336" cy="336"/>
          </a:xfrm>
        </p:grpSpPr>
        <p:grpSp>
          <p:nvGrpSpPr>
            <p:cNvPr id="31" name="Group 212"/>
            <p:cNvGrpSpPr>
              <a:grpSpLocks/>
            </p:cNvGrpSpPr>
            <p:nvPr/>
          </p:nvGrpSpPr>
          <p:grpSpPr bwMode="auto">
            <a:xfrm>
              <a:off x="3216" y="3456"/>
              <a:ext cx="336" cy="336"/>
              <a:chOff x="864" y="3408"/>
              <a:chExt cx="432" cy="384"/>
            </a:xfrm>
          </p:grpSpPr>
          <p:sp>
            <p:nvSpPr>
              <p:cNvPr id="11312" name="AutoShape 213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432" cy="38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3" name="AutoShape 214"/>
              <p:cNvSpPr>
                <a:spLocks noChangeArrowheads="1"/>
              </p:cNvSpPr>
              <p:nvPr/>
            </p:nvSpPr>
            <p:spPr bwMode="auto">
              <a:xfrm rot="-2471527">
                <a:off x="864" y="3408"/>
                <a:ext cx="432" cy="38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311" name="Oval 215"/>
            <p:cNvSpPr>
              <a:spLocks noChangeArrowheads="1"/>
            </p:cNvSpPr>
            <p:nvPr/>
          </p:nvSpPr>
          <p:spPr bwMode="auto">
            <a:xfrm>
              <a:off x="3356" y="3596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408" name="Rectangle 216"/>
          <p:cNvSpPr>
            <a:spLocks noChangeArrowheads="1"/>
          </p:cNvSpPr>
          <p:nvPr/>
        </p:nvSpPr>
        <p:spPr bwMode="auto">
          <a:xfrm>
            <a:off x="4038600" y="3962400"/>
            <a:ext cx="6096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/>
              <a:t>Конго</a:t>
            </a:r>
            <a:endParaRPr lang="ru-RU" sz="1800" b="1"/>
          </a:p>
        </p:txBody>
      </p:sp>
      <p:sp>
        <p:nvSpPr>
          <p:cNvPr id="8409" name="Rectangle 217"/>
          <p:cNvSpPr>
            <a:spLocks noChangeArrowheads="1"/>
          </p:cNvSpPr>
          <p:nvPr/>
        </p:nvSpPr>
        <p:spPr bwMode="auto">
          <a:xfrm>
            <a:off x="2590800" y="4724400"/>
            <a:ext cx="9144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/>
              <a:t>Намібія</a:t>
            </a:r>
            <a:endParaRPr lang="ru-RU" sz="1800" b="1"/>
          </a:p>
        </p:txBody>
      </p:sp>
      <p:grpSp>
        <p:nvGrpSpPr>
          <p:cNvPr id="8320" name="Group 219"/>
          <p:cNvGrpSpPr>
            <a:grpSpLocks/>
          </p:cNvGrpSpPr>
          <p:nvPr/>
        </p:nvGrpSpPr>
        <p:grpSpPr bwMode="auto">
          <a:xfrm>
            <a:off x="3429000" y="4572000"/>
            <a:ext cx="381000" cy="381000"/>
            <a:chOff x="3216" y="3456"/>
            <a:chExt cx="336" cy="336"/>
          </a:xfrm>
        </p:grpSpPr>
        <p:grpSp>
          <p:nvGrpSpPr>
            <p:cNvPr id="8321" name="Group 220"/>
            <p:cNvGrpSpPr>
              <a:grpSpLocks/>
            </p:cNvGrpSpPr>
            <p:nvPr/>
          </p:nvGrpSpPr>
          <p:grpSpPr bwMode="auto">
            <a:xfrm>
              <a:off x="3216" y="3456"/>
              <a:ext cx="336" cy="336"/>
              <a:chOff x="864" y="3408"/>
              <a:chExt cx="432" cy="384"/>
            </a:xfrm>
          </p:grpSpPr>
          <p:sp>
            <p:nvSpPr>
              <p:cNvPr id="11308" name="AutoShape 221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432" cy="38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9" name="AutoShape 222"/>
              <p:cNvSpPr>
                <a:spLocks noChangeArrowheads="1"/>
              </p:cNvSpPr>
              <p:nvPr/>
            </p:nvSpPr>
            <p:spPr bwMode="auto">
              <a:xfrm rot="-2471527">
                <a:off x="864" y="3408"/>
                <a:ext cx="432" cy="38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307" name="Oval 223"/>
            <p:cNvSpPr>
              <a:spLocks noChangeArrowheads="1"/>
            </p:cNvSpPr>
            <p:nvPr/>
          </p:nvSpPr>
          <p:spPr bwMode="auto">
            <a:xfrm>
              <a:off x="3356" y="3596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421" name="Rectangle 229"/>
          <p:cNvSpPr>
            <a:spLocks noChangeArrowheads="1"/>
          </p:cNvSpPr>
          <p:nvPr/>
        </p:nvSpPr>
        <p:spPr bwMode="auto">
          <a:xfrm>
            <a:off x="5943600" y="1143000"/>
            <a:ext cx="914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Мирний</a:t>
            </a:r>
            <a:endParaRPr lang="ru-RU" sz="1800" b="1" i="1">
              <a:solidFill>
                <a:srgbClr val="660033"/>
              </a:solidFill>
            </a:endParaRPr>
          </a:p>
        </p:txBody>
      </p:sp>
      <p:grpSp>
        <p:nvGrpSpPr>
          <p:cNvPr id="8322" name="Group 224"/>
          <p:cNvGrpSpPr>
            <a:grpSpLocks/>
          </p:cNvGrpSpPr>
          <p:nvPr/>
        </p:nvGrpSpPr>
        <p:grpSpPr bwMode="auto">
          <a:xfrm>
            <a:off x="5638800" y="1143000"/>
            <a:ext cx="381000" cy="381000"/>
            <a:chOff x="3216" y="3456"/>
            <a:chExt cx="336" cy="336"/>
          </a:xfrm>
        </p:grpSpPr>
        <p:grpSp>
          <p:nvGrpSpPr>
            <p:cNvPr id="8323" name="Group 225"/>
            <p:cNvGrpSpPr>
              <a:grpSpLocks/>
            </p:cNvGrpSpPr>
            <p:nvPr/>
          </p:nvGrpSpPr>
          <p:grpSpPr bwMode="auto">
            <a:xfrm>
              <a:off x="3216" y="3456"/>
              <a:ext cx="336" cy="336"/>
              <a:chOff x="864" y="3408"/>
              <a:chExt cx="432" cy="384"/>
            </a:xfrm>
          </p:grpSpPr>
          <p:sp>
            <p:nvSpPr>
              <p:cNvPr id="11304" name="AutoShape 226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432" cy="38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5" name="AutoShape 227"/>
              <p:cNvSpPr>
                <a:spLocks noChangeArrowheads="1"/>
              </p:cNvSpPr>
              <p:nvPr/>
            </p:nvSpPr>
            <p:spPr bwMode="auto">
              <a:xfrm rot="-2471527">
                <a:off x="864" y="3408"/>
                <a:ext cx="432" cy="38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303" name="Oval 228"/>
            <p:cNvSpPr>
              <a:spLocks noChangeArrowheads="1"/>
            </p:cNvSpPr>
            <p:nvPr/>
          </p:nvSpPr>
          <p:spPr bwMode="auto">
            <a:xfrm>
              <a:off x="3356" y="3596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00" name="AutoShape 0" descr="Зеленый мрамор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rgbClr val="DDDDDD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1" name="AutoShape 1" descr="Зеленый мрамор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rgbClr val="DDDDDD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" grpId="0" animBg="1" autoUpdateAnimBg="0"/>
      <p:bldP spid="8336" grpId="0" animBg="1" autoUpdateAnimBg="0"/>
      <p:bldP spid="8343" grpId="0" animBg="1" autoUpdateAnimBg="0"/>
      <p:bldP spid="8360" grpId="0" animBg="1" autoUpdateAnimBg="0"/>
      <p:bldP spid="8362" grpId="0" animBg="1" autoUpdateAnimBg="0"/>
      <p:bldP spid="8363" grpId="0" animBg="1" autoUpdateAnimBg="0"/>
      <p:bldP spid="8388" grpId="0" animBg="1" autoUpdateAnimBg="0"/>
      <p:bldP spid="8408" grpId="0" animBg="1" autoUpdateAnimBg="0"/>
      <p:bldP spid="8409" grpId="0" animBg="1" autoUpdateAnimBg="0"/>
      <p:bldP spid="842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Територіальні ресурси світу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3989388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</a:pPr>
            <a:r>
              <a:rPr lang="ru-RU" sz="2400" i="1" smtClean="0"/>
              <a:t>Найбільші країни </a:t>
            </a: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ru-RU" sz="2400" i="1" smtClean="0"/>
              <a:t>світу  по площі території</a:t>
            </a: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ru-RU" sz="2400" i="1" smtClean="0"/>
              <a:t>(млн. км2)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b="1" i="1" smtClean="0"/>
              <a:t>Росія – 17,1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i="1" smtClean="0"/>
              <a:t>Канада – 10,0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i="1" smtClean="0"/>
              <a:t>Китай – 9,6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i="1" smtClean="0"/>
              <a:t>США – 9,4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i="1" smtClean="0"/>
              <a:t>Бразилія – 8,5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060825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</a:pPr>
            <a:r>
              <a:rPr lang="ru-RU" sz="2400" i="1" smtClean="0"/>
              <a:t>Найбільші країни </a:t>
            </a: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ru-RU" sz="2400" i="1" smtClean="0"/>
              <a:t>світу по площі ефективної </a:t>
            </a: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ru-RU" sz="2400" i="1" smtClean="0"/>
              <a:t>території (млн. км2)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i="1" smtClean="0"/>
              <a:t>Бразилія – 8,1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i="1" smtClean="0"/>
              <a:t>США – 7,9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i="1" smtClean="0"/>
              <a:t>Австралія – 7,7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i="1" smtClean="0"/>
              <a:t>Китай – 6,0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b="1" i="1" smtClean="0"/>
              <a:t>Росія – 5,5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0" y="5819775"/>
            <a:ext cx="8893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ru-RU" sz="2600" i="1">
                <a:latin typeface="Verdana" pitchFamily="34" charset="0"/>
              </a:rPr>
              <a:t>Ефективна територія - це територія країни, придатна для господарського освоєння</a:t>
            </a:r>
            <a:endParaRPr kumimoji="0" lang="ru-RU" sz="26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0"/>
            <a:ext cx="8497888" cy="962025"/>
          </a:xfrm>
        </p:spPr>
        <p:txBody>
          <a:bodyPr/>
          <a:lstStyle/>
          <a:p>
            <a:pPr eaLnBrk="1" hangingPunct="1"/>
            <a:r>
              <a:rPr lang="ru-RU" sz="4000" smtClean="0"/>
              <a:t>Земельні ресурси світу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1549400"/>
            <a:ext cx="882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endParaRPr kumimoji="0" lang="ru-RU" sz="2800">
              <a:latin typeface="Verdana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00113" y="981075"/>
            <a:ext cx="7343775" cy="482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ru-RU" sz="2500">
                <a:latin typeface="Verdana" pitchFamily="34" charset="0"/>
              </a:rPr>
              <a:t>З е м е л ь н і ресурси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2060575"/>
            <a:ext cx="2627313" cy="7699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ru-RU" sz="2200" dirty="0" err="1">
                <a:latin typeface="Verdana" pitchFamily="34" charset="0"/>
              </a:rPr>
              <a:t>Сільськогосподарські</a:t>
            </a:r>
            <a:r>
              <a:rPr kumimoji="0" lang="ru-RU" sz="2200" dirty="0">
                <a:latin typeface="Verdana" pitchFamily="34" charset="0"/>
              </a:rPr>
              <a:t> </a:t>
            </a:r>
            <a:r>
              <a:rPr kumimoji="0" lang="ru-RU" sz="2200" dirty="0" err="1">
                <a:latin typeface="Verdana" pitchFamily="34" charset="0"/>
              </a:rPr>
              <a:t>угіддя</a:t>
            </a:r>
            <a:endParaRPr kumimoji="0" lang="ru-RU" sz="2200" dirty="0">
              <a:latin typeface="Verdana" pitchFamily="34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487988" y="2508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kumimoji="0" lang="ru-RU">
              <a:latin typeface="Verdana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916238" y="2349500"/>
            <a:ext cx="800100" cy="4302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ru-RU" sz="2200">
                <a:latin typeface="Verdana" pitchFamily="34" charset="0"/>
              </a:rPr>
              <a:t>Ліси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995738" y="2060575"/>
            <a:ext cx="2160587" cy="1108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ru-RU" sz="2200">
                <a:latin typeface="Verdana" pitchFamily="34" charset="0"/>
              </a:rPr>
              <a:t>Населені пункти, дороги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286500" y="2060575"/>
            <a:ext cx="2674938" cy="769938"/>
          </a:xfrm>
          <a:prstGeom prst="rect">
            <a:avLst/>
          </a:prstGeom>
          <a:solidFill>
            <a:srgbClr val="CC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ru-RU" sz="2200">
                <a:latin typeface="Verdana" pitchFamily="34" charset="0"/>
              </a:rPr>
              <a:t>Малопридатні і </a:t>
            </a:r>
          </a:p>
          <a:p>
            <a:pPr algn="ctr" eaLnBrk="1" hangingPunct="1"/>
            <a:r>
              <a:rPr kumimoji="0" lang="ru-RU" sz="2200">
                <a:latin typeface="Verdana" pitchFamily="34" charset="0"/>
              </a:rPr>
              <a:t>непридатні землі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0" y="3573463"/>
            <a:ext cx="1403350" cy="711200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uk-UA" sz="2000">
                <a:latin typeface="Verdana" pitchFamily="34" charset="0"/>
              </a:rPr>
              <a:t>рілля</a:t>
            </a:r>
            <a:endParaRPr kumimoji="0" lang="ru-RU" sz="2000">
              <a:latin typeface="Verdana" pitchFamily="34" charset="0"/>
            </a:endParaRPr>
          </a:p>
          <a:p>
            <a:pPr algn="ctr" eaLnBrk="1" hangingPunct="1"/>
            <a:r>
              <a:rPr kumimoji="0" lang="ru-RU" sz="2000">
                <a:latin typeface="Verdana" pitchFamily="34" charset="0"/>
              </a:rPr>
              <a:t>( 88 % )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867400" y="3716338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ru-RU" sz="2000">
                <a:latin typeface="Verdana" pitchFamily="34" charset="0"/>
              </a:rPr>
              <a:t>болота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476375" y="3573463"/>
            <a:ext cx="2735263" cy="711200"/>
          </a:xfrm>
          <a:prstGeom prst="rect">
            <a:avLst/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ru-RU" sz="2000">
                <a:latin typeface="Verdana" pitchFamily="34" charset="0"/>
              </a:rPr>
              <a:t>Луки і пасовища</a:t>
            </a:r>
          </a:p>
          <a:p>
            <a:pPr algn="ctr" eaLnBrk="1" hangingPunct="1"/>
            <a:r>
              <a:rPr kumimoji="0" lang="ru-RU" sz="2000">
                <a:latin typeface="Verdana" pitchFamily="34" charset="0"/>
              </a:rPr>
              <a:t>( 10 % )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861300" y="3644900"/>
            <a:ext cx="1144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ru-RU" sz="2000">
                <a:latin typeface="Verdana" pitchFamily="34" charset="0"/>
              </a:rPr>
              <a:t>пустелі</a:t>
            </a: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6280150" y="481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kumimoji="0" lang="ru-RU">
              <a:latin typeface="Verdana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877050" y="3933825"/>
            <a:ext cx="159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ru-RU" sz="2000">
                <a:latin typeface="Verdana" pitchFamily="34" charset="0"/>
              </a:rPr>
              <a:t>льодовики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0" y="4437063"/>
          <a:ext cx="901065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Диаграмма" r:id="rId3" imgW="6000761" imgH="1076415" progId="MSGraph.Chart.8">
                  <p:embed followColorScheme="full"/>
                </p:oleObj>
              </mc:Choice>
              <mc:Fallback>
                <p:oleObj name="Диаграмма" r:id="rId3" imgW="6000761" imgH="1076415" progId="MSGraph.Chart.8">
                  <p:embed followColorScheme="full"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37063"/>
                        <a:ext cx="9010650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AutoShape 24"/>
          <p:cNvSpPr>
            <a:spLocks noChangeArrowheads="1"/>
          </p:cNvSpPr>
          <p:nvPr/>
        </p:nvSpPr>
        <p:spPr bwMode="auto">
          <a:xfrm>
            <a:off x="5076825" y="1484313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1476375" y="1484313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914" name="AutoShape 26"/>
          <p:cNvSpPr>
            <a:spLocks noChangeArrowheads="1"/>
          </p:cNvSpPr>
          <p:nvPr/>
        </p:nvSpPr>
        <p:spPr bwMode="auto">
          <a:xfrm>
            <a:off x="3348038" y="1484313"/>
            <a:ext cx="144462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915" name="AutoShape 27"/>
          <p:cNvSpPr>
            <a:spLocks noChangeArrowheads="1"/>
          </p:cNvSpPr>
          <p:nvPr/>
        </p:nvSpPr>
        <p:spPr bwMode="auto">
          <a:xfrm>
            <a:off x="7524750" y="1484313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916" name="AutoShape 28"/>
          <p:cNvSpPr>
            <a:spLocks noChangeArrowheads="1"/>
          </p:cNvSpPr>
          <p:nvPr/>
        </p:nvSpPr>
        <p:spPr bwMode="auto">
          <a:xfrm>
            <a:off x="539750" y="2924175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917" name="AutoShape 29"/>
          <p:cNvSpPr>
            <a:spLocks noChangeArrowheads="1"/>
          </p:cNvSpPr>
          <p:nvPr/>
        </p:nvSpPr>
        <p:spPr bwMode="auto">
          <a:xfrm>
            <a:off x="2124075" y="2924175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918" name="AutoShape 30"/>
          <p:cNvSpPr>
            <a:spLocks noChangeArrowheads="1"/>
          </p:cNvSpPr>
          <p:nvPr/>
        </p:nvSpPr>
        <p:spPr bwMode="auto">
          <a:xfrm>
            <a:off x="6588125" y="3213100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919" name="AutoShape 31"/>
          <p:cNvSpPr>
            <a:spLocks noChangeArrowheads="1"/>
          </p:cNvSpPr>
          <p:nvPr/>
        </p:nvSpPr>
        <p:spPr bwMode="auto">
          <a:xfrm>
            <a:off x="7380288" y="3429000"/>
            <a:ext cx="144462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7920" name="AutoShape 32"/>
          <p:cNvSpPr>
            <a:spLocks noChangeArrowheads="1"/>
          </p:cNvSpPr>
          <p:nvPr/>
        </p:nvSpPr>
        <p:spPr bwMode="auto">
          <a:xfrm>
            <a:off x="8459788" y="3213100"/>
            <a:ext cx="144462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3" grpId="0" animBg="1"/>
      <p:bldP spid="37894" grpId="0" animBg="1"/>
      <p:bldP spid="37896" grpId="0" animBg="1"/>
      <p:bldP spid="37897" grpId="0" animBg="1"/>
      <p:bldP spid="37898" grpId="0" animBg="1"/>
      <p:bldP spid="37899" grpId="0" animBg="1"/>
      <p:bldP spid="37900" grpId="0"/>
      <p:bldP spid="37901" grpId="0" animBg="1"/>
      <p:bldP spid="37902" grpId="0"/>
      <p:bldP spid="37904" grpId="0"/>
      <p:bldOleChart spid="37906" grpId="0"/>
      <p:bldP spid="37912" grpId="0" animBg="1"/>
      <p:bldP spid="37913" grpId="0" animBg="1"/>
      <p:bldP spid="37914" grpId="0" animBg="1"/>
      <p:bldP spid="37915" grpId="0" animBg="1"/>
      <p:bldP spid="37916" grpId="0" animBg="1"/>
      <p:bldP spid="37917" grpId="0" animBg="1"/>
      <p:bldP spid="37918" grpId="0" animBg="1"/>
      <p:bldP spid="37919" grpId="0" animBg="1"/>
      <p:bldP spid="379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8497888" cy="962025"/>
          </a:xfrm>
        </p:spPr>
        <p:txBody>
          <a:bodyPr/>
          <a:lstStyle/>
          <a:p>
            <a:pPr eaLnBrk="1" hangingPunct="1"/>
            <a:r>
              <a:rPr lang="ru-RU" sz="4000" smtClean="0"/>
              <a:t>Земельні  ресурси  світу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820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endParaRPr kumimoji="0" lang="ru-RU" sz="2800">
              <a:latin typeface="Verdana" pitchFamily="34" charset="0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50825" y="2133600"/>
          <a:ext cx="8496300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3" imgW="6096135" imgH="4067085" progId="MSGraph.Chart.8">
                  <p:embed followColorScheme="full"/>
                </p:oleObj>
              </mc:Choice>
              <mc:Fallback>
                <p:oleObj name="Chart" r:id="rId3" imgW="6096135" imgH="40670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33600"/>
                        <a:ext cx="8496300" cy="435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84213" y="1341438"/>
            <a:ext cx="7321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ru-RU" sz="3000">
                <a:latin typeface="Verdana" pitchFamily="34" charset="0"/>
              </a:rPr>
              <a:t>Найбільші  країни  світу </a:t>
            </a:r>
          </a:p>
          <a:p>
            <a:pPr algn="ctr" eaLnBrk="1" hangingPunct="1"/>
            <a:r>
              <a:rPr kumimoji="0" lang="ru-RU" sz="3000">
                <a:latin typeface="Verdana" pitchFamily="34" charset="0"/>
              </a:rPr>
              <a:t>по  розмірах  площі  ріллі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048125" y="658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kumimoji="0" lang="ru-RU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OleChart spid="38916" grpId="0"/>
      <p:bldP spid="389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893763"/>
          </a:xfrm>
        </p:spPr>
        <p:txBody>
          <a:bodyPr/>
          <a:lstStyle/>
          <a:p>
            <a:pPr eaLnBrk="1" hangingPunct="1"/>
            <a:r>
              <a:rPr lang="ru-RU" sz="4500" smtClean="0"/>
              <a:t>Земельні  ресурси  світу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74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Зміна  земельного  фонду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344738" y="1849438"/>
            <a:ext cx="368883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b="1" dirty="0">
                <a:latin typeface="Verdana" pitchFamily="34" charset="0"/>
              </a:rPr>
              <a:t>Два  </a:t>
            </a:r>
            <a:r>
              <a:rPr kumimoji="0" lang="ru-RU" b="1" dirty="0" err="1">
                <a:latin typeface="Verdana" pitchFamily="34" charset="0"/>
              </a:rPr>
              <a:t>протилежні</a:t>
            </a:r>
            <a:r>
              <a:rPr kumimoji="0" lang="ru-RU" b="1" dirty="0">
                <a:latin typeface="Verdana" pitchFamily="34" charset="0"/>
              </a:rPr>
              <a:t>  </a:t>
            </a:r>
            <a:r>
              <a:rPr kumimoji="0" lang="ru-RU" b="1" dirty="0" err="1">
                <a:latin typeface="Verdana" pitchFamily="34" charset="0"/>
              </a:rPr>
              <a:t>процеси</a:t>
            </a:r>
            <a:endParaRPr kumimoji="0" lang="ru-RU" b="1" dirty="0">
              <a:latin typeface="Verdana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9512" y="2997200"/>
            <a:ext cx="396044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kumimoji="0" lang="ru-RU" sz="2400" dirty="0" err="1">
                <a:latin typeface="Verdana" pitchFamily="34" charset="0"/>
              </a:rPr>
              <a:t>Розширення</a:t>
            </a:r>
            <a:r>
              <a:rPr kumimoji="0" lang="ru-RU" sz="2400" dirty="0">
                <a:latin typeface="Verdana" pitchFamily="34" charset="0"/>
              </a:rPr>
              <a:t> </a:t>
            </a:r>
            <a:r>
              <a:rPr kumimoji="0" lang="ru-RU" sz="2400" dirty="0" err="1">
                <a:latin typeface="Verdana" pitchFamily="34" charset="0"/>
              </a:rPr>
              <a:t>сільськогосподарських</a:t>
            </a:r>
            <a:r>
              <a:rPr kumimoji="0" lang="ru-RU" sz="2400" dirty="0">
                <a:latin typeface="Verdana" pitchFamily="34" charset="0"/>
              </a:rPr>
              <a:t>  </a:t>
            </a:r>
            <a:r>
              <a:rPr kumimoji="0" lang="ru-RU" sz="2400" dirty="0" err="1">
                <a:latin typeface="Verdana" pitchFamily="34" charset="0"/>
              </a:rPr>
              <a:t>угідь</a:t>
            </a:r>
            <a:endParaRPr kumimoji="0" lang="ru-RU" sz="2400" dirty="0">
              <a:latin typeface="Verdana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004049" y="2997200"/>
            <a:ext cx="3960439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kumimoji="0" lang="ru-RU" sz="2400" dirty="0" err="1">
                <a:latin typeface="Verdana" pitchFamily="34" charset="0"/>
              </a:rPr>
              <a:t>Виснаження</a:t>
            </a:r>
            <a:r>
              <a:rPr kumimoji="0" lang="ru-RU" sz="2400" dirty="0">
                <a:latin typeface="Verdana" pitchFamily="34" charset="0"/>
              </a:rPr>
              <a:t> </a:t>
            </a:r>
            <a:r>
              <a:rPr kumimoji="0" lang="ru-RU" sz="2400" dirty="0" err="1">
                <a:latin typeface="Verdana" pitchFamily="34" charset="0"/>
              </a:rPr>
              <a:t>сільськогосподарських</a:t>
            </a:r>
            <a:r>
              <a:rPr kumimoji="0" lang="ru-RU" sz="2400" dirty="0">
                <a:latin typeface="Verdana" pitchFamily="34" charset="0"/>
              </a:rPr>
              <a:t>  </a:t>
            </a:r>
            <a:r>
              <a:rPr kumimoji="0" lang="ru-RU" sz="2400" dirty="0" err="1">
                <a:latin typeface="Verdana" pitchFamily="34" charset="0"/>
              </a:rPr>
              <a:t>угідь</a:t>
            </a:r>
            <a:endParaRPr kumimoji="0" lang="ru-RU" sz="2400" dirty="0">
              <a:latin typeface="Verdana" pitchFamily="34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79512" y="4292600"/>
            <a:ext cx="3744417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kumimoji="0" lang="ru-RU" sz="2000" dirty="0" err="1">
                <a:latin typeface="Verdana" pitchFamily="34" charset="0"/>
              </a:rPr>
              <a:t>освоєння</a:t>
            </a:r>
            <a:r>
              <a:rPr kumimoji="0" lang="ru-RU" sz="2000" dirty="0">
                <a:latin typeface="Verdana" pitchFamily="34" charset="0"/>
              </a:rPr>
              <a:t>  земель </a:t>
            </a:r>
          </a:p>
          <a:p>
            <a:pPr eaLnBrk="1" hangingPunct="1">
              <a:buFontTx/>
              <a:buChar char="•"/>
            </a:pPr>
            <a:r>
              <a:rPr kumimoji="0" lang="ru-RU" sz="2000" dirty="0">
                <a:latin typeface="Verdana" pitchFamily="34" charset="0"/>
              </a:rPr>
              <a:t> </a:t>
            </a:r>
            <a:r>
              <a:rPr kumimoji="0" lang="ru-RU" sz="2000" dirty="0" err="1">
                <a:latin typeface="Verdana" pitchFamily="34" charset="0"/>
              </a:rPr>
              <a:t>меліорація</a:t>
            </a:r>
            <a:r>
              <a:rPr kumimoji="0" lang="ru-RU" sz="2000" dirty="0">
                <a:latin typeface="Verdana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kumimoji="0" lang="ru-RU" sz="2000" dirty="0" err="1">
                <a:latin typeface="Verdana" pitchFamily="34" charset="0"/>
              </a:rPr>
              <a:t>осушення</a:t>
            </a:r>
            <a:r>
              <a:rPr kumimoji="0" lang="ru-RU" sz="2000" dirty="0">
                <a:latin typeface="Verdana" pitchFamily="34" charset="0"/>
              </a:rPr>
              <a:t> </a:t>
            </a:r>
            <a:r>
              <a:rPr kumimoji="0" lang="ru-RU" sz="2000" dirty="0" err="1">
                <a:latin typeface="Verdana" pitchFamily="34" charset="0"/>
              </a:rPr>
              <a:t>зрошування</a:t>
            </a:r>
            <a:endParaRPr kumimoji="0" lang="ru-RU" sz="2000" dirty="0"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kumimoji="0" lang="ru-RU" sz="2000" dirty="0" err="1">
                <a:latin typeface="Verdana" pitchFamily="34" charset="0"/>
              </a:rPr>
              <a:t>освоєння</a:t>
            </a:r>
            <a:r>
              <a:rPr kumimoji="0" lang="ru-RU" sz="2000" dirty="0">
                <a:latin typeface="Verdana" pitchFamily="34" charset="0"/>
              </a:rPr>
              <a:t>  </a:t>
            </a:r>
            <a:r>
              <a:rPr kumimoji="0" lang="ru-RU" sz="2000" dirty="0" err="1">
                <a:latin typeface="Verdana" pitchFamily="34" charset="0"/>
              </a:rPr>
              <a:t>прибережних</a:t>
            </a:r>
            <a:r>
              <a:rPr kumimoji="0" lang="ru-RU" sz="2000" dirty="0">
                <a:latin typeface="Verdana" pitchFamily="34" charset="0"/>
              </a:rPr>
              <a:t>       </a:t>
            </a:r>
            <a:r>
              <a:rPr kumimoji="0" lang="ru-RU" sz="2000" dirty="0" err="1">
                <a:latin typeface="Verdana" pitchFamily="34" charset="0"/>
              </a:rPr>
              <a:t>ділянок</a:t>
            </a:r>
            <a:r>
              <a:rPr kumimoji="0" lang="ru-RU" sz="2000" dirty="0">
                <a:latin typeface="Verdana" pitchFamily="34" charset="0"/>
              </a:rPr>
              <a:t>  </a:t>
            </a:r>
            <a:r>
              <a:rPr kumimoji="0" lang="ru-RU" sz="2000" dirty="0" err="1">
                <a:latin typeface="Verdana" pitchFamily="34" charset="0"/>
              </a:rPr>
              <a:t>морів</a:t>
            </a:r>
            <a:endParaRPr kumimoji="0" lang="ru-RU" sz="2000" dirty="0">
              <a:latin typeface="Verdana" pitchFamily="34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835150" y="2276873"/>
            <a:ext cx="521297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kumimoji="0" lang="ru-RU" sz="3200" dirty="0">
                <a:latin typeface="Verdana" pitchFamily="34" charset="0"/>
              </a:rPr>
              <a:t>+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732588" y="1988840"/>
            <a:ext cx="587375" cy="861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kumimoji="0" lang="ru-RU" sz="5000" dirty="0">
                <a:latin typeface="Verdana" pitchFamily="34" charset="0"/>
              </a:rPr>
              <a:t>_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6280150" y="5172075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endParaRPr kumimoji="0" lang="ru-RU">
              <a:latin typeface="Verdana" pitchFamily="34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652121" y="4445000"/>
            <a:ext cx="3176140" cy="20159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kumimoji="0" lang="ru-RU" sz="2500" dirty="0" err="1">
                <a:latin typeface="Verdana" pitchFamily="34" charset="0"/>
              </a:rPr>
              <a:t>ерозія</a:t>
            </a:r>
            <a:r>
              <a:rPr kumimoji="0" lang="ru-RU" sz="2500" dirty="0">
                <a:latin typeface="Verdana" pitchFamily="34" charset="0"/>
              </a:rPr>
              <a:t>  </a:t>
            </a:r>
          </a:p>
          <a:p>
            <a:pPr eaLnBrk="1" hangingPunct="1">
              <a:buFontTx/>
              <a:buChar char="•"/>
            </a:pPr>
            <a:r>
              <a:rPr kumimoji="0" lang="ru-RU" sz="2500" dirty="0">
                <a:latin typeface="Verdana" pitchFamily="34" charset="0"/>
              </a:rPr>
              <a:t>грунту </a:t>
            </a:r>
          </a:p>
          <a:p>
            <a:pPr eaLnBrk="1" hangingPunct="1">
              <a:buFontTx/>
              <a:buChar char="•"/>
            </a:pPr>
            <a:r>
              <a:rPr kumimoji="0" lang="ru-RU" sz="2500" dirty="0" err="1">
                <a:latin typeface="Verdana" pitchFamily="34" charset="0"/>
              </a:rPr>
              <a:t>заболочування</a:t>
            </a:r>
            <a:r>
              <a:rPr kumimoji="0" lang="ru-RU" sz="2500" dirty="0">
                <a:latin typeface="Verdana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kumimoji="0" lang="ru-RU" sz="2500" dirty="0" err="1">
                <a:latin typeface="Verdana" pitchFamily="34" charset="0"/>
              </a:rPr>
              <a:t>засолення</a:t>
            </a:r>
            <a:r>
              <a:rPr kumimoji="0" lang="ru-RU" sz="2500" dirty="0">
                <a:latin typeface="Verdana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kumimoji="0" lang="ru-RU" sz="2500" dirty="0" err="1" smtClean="0">
                <a:latin typeface="Verdana" pitchFamily="34" charset="0"/>
              </a:rPr>
              <a:t>запустинювання</a:t>
            </a:r>
            <a:endParaRPr kumimoji="0" lang="ru-RU" sz="25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4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4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  <p:bldP spid="54277" grpId="0" animBg="1"/>
      <p:bldP spid="54278" grpId="0" animBg="1"/>
      <p:bldP spid="54279" grpId="0" animBg="1"/>
      <p:bldP spid="54282" grpId="0" animBg="1"/>
      <p:bldP spid="542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229600" cy="990600"/>
          </a:xfrm>
        </p:spPr>
        <p:txBody>
          <a:bodyPr/>
          <a:lstStyle/>
          <a:p>
            <a:pPr eaLnBrk="1" hangingPunct="1"/>
            <a:r>
              <a:rPr lang="ru-RU" smtClean="0"/>
              <a:t>           Лісові  ресурси  світу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7879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200" smtClean="0"/>
              <a:t>Найбільші  країни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200" smtClean="0"/>
              <a:t>світу по  площі   лісів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200" smtClean="0"/>
              <a:t>( млн.  га )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4958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smtClean="0"/>
              <a:t>Лісистість  території  по  регіонах  світу( % )</a:t>
            </a: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820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endParaRPr kumimoji="0" lang="ru-RU" sz="2800">
              <a:latin typeface="Verdana" pitchFamily="34" charset="0"/>
            </a:endParaRPr>
          </a:p>
        </p:txBody>
      </p:sp>
      <p:graphicFrame>
        <p:nvGraphicFramePr>
          <p:cNvPr id="12294" name="Object 8"/>
          <p:cNvGraphicFramePr>
            <a:graphicFrameLocks noChangeAspect="1"/>
          </p:cNvGraphicFramePr>
          <p:nvPr/>
        </p:nvGraphicFramePr>
        <p:xfrm>
          <a:off x="571500" y="2919413"/>
          <a:ext cx="349567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3" imgW="3495625" imgH="2524035" progId="MSGraph.Chart.8">
                  <p:embed followColorScheme="full"/>
                </p:oleObj>
              </mc:Choice>
              <mc:Fallback>
                <p:oleObj name="Chart" r:id="rId3" imgW="3495625" imgH="2524035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919413"/>
                        <a:ext cx="3495675" cy="252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0" y="2492375"/>
          <a:ext cx="4500563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5" imgW="6096135" imgH="4076790" progId="MSGraph.Chart.8">
                  <p:embed followColorScheme="full"/>
                </p:oleObj>
              </mc:Choice>
              <mc:Fallback>
                <p:oleObj name="Chart" r:id="rId5" imgW="6096135" imgH="4076790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2375"/>
                        <a:ext cx="4500563" cy="347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4643438" y="2492375"/>
          <a:ext cx="4500562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hart" r:id="rId7" imgW="6905603" imgH="4048215" progId="MSGraph.Chart.8">
                  <p:embed followColorScheme="full"/>
                </p:oleObj>
              </mc:Choice>
              <mc:Fallback>
                <p:oleObj name="Chart" r:id="rId7" imgW="6905603" imgH="4048215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492375"/>
                        <a:ext cx="4500562" cy="331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OleChart spid="40969" grpId="0"/>
      <p:bldOleChart spid="409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/>
            <a:r>
              <a:rPr lang="ru-RU" dirty="0" err="1" smtClean="0"/>
              <a:t>Лісові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endParaRPr lang="ru-RU" dirty="0" smtClean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979613" y="5229225"/>
            <a:ext cx="4170362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sz="2400" dirty="0" err="1">
                <a:latin typeface="Verdana" pitchFamily="34" charset="0"/>
              </a:rPr>
              <a:t>Скорочення</a:t>
            </a:r>
            <a:r>
              <a:rPr kumimoji="0" lang="ru-RU" sz="2400" dirty="0">
                <a:latin typeface="Verdana" pitchFamily="34" charset="0"/>
              </a:rPr>
              <a:t>  </a:t>
            </a:r>
            <a:r>
              <a:rPr kumimoji="0" lang="ru-RU" sz="2400" dirty="0" err="1">
                <a:latin typeface="Verdana" pitchFamily="34" charset="0"/>
              </a:rPr>
              <a:t>площі</a:t>
            </a:r>
            <a:r>
              <a:rPr kumimoji="0" lang="ru-RU" sz="2400" dirty="0">
                <a:latin typeface="Verdana" pitchFamily="34" charset="0"/>
              </a:rPr>
              <a:t>  </a:t>
            </a:r>
            <a:r>
              <a:rPr kumimoji="0" lang="ru-RU" sz="2400" dirty="0" err="1">
                <a:latin typeface="Verdana" pitchFamily="34" charset="0"/>
              </a:rPr>
              <a:t>лісів</a:t>
            </a:r>
            <a:endParaRPr kumimoji="0" lang="ru-RU" sz="2400" dirty="0">
              <a:latin typeface="Verdana" pitchFamily="34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50825" y="3933056"/>
            <a:ext cx="3527425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kumimoji="0" lang="ru-RU" sz="2200" dirty="0" err="1">
                <a:latin typeface="Verdana" pitchFamily="34" charset="0"/>
              </a:rPr>
              <a:t>Нераціональне</a:t>
            </a:r>
            <a:r>
              <a:rPr kumimoji="0" lang="ru-RU" sz="2200" dirty="0">
                <a:latin typeface="Verdana" pitchFamily="34" charset="0"/>
              </a:rPr>
              <a:t>  використання </a:t>
            </a:r>
          </a:p>
          <a:p>
            <a:pPr algn="ctr" eaLnBrk="1" hangingPunct="1"/>
            <a:r>
              <a:rPr kumimoji="0" lang="ru-RU" sz="2200" dirty="0" err="1">
                <a:latin typeface="Verdana" pitchFamily="34" charset="0"/>
              </a:rPr>
              <a:t>лісових</a:t>
            </a:r>
            <a:r>
              <a:rPr kumimoji="0" lang="ru-RU" sz="2200" dirty="0">
                <a:latin typeface="Verdana" pitchFamily="34" charset="0"/>
              </a:rPr>
              <a:t>  </a:t>
            </a:r>
            <a:r>
              <a:rPr kumimoji="0" lang="ru-RU" sz="2200" dirty="0" err="1">
                <a:latin typeface="Verdana" pitchFamily="34" charset="0"/>
              </a:rPr>
              <a:t>ресурсів</a:t>
            </a:r>
            <a:endParaRPr kumimoji="0" lang="ru-RU" sz="2200" dirty="0">
              <a:latin typeface="Verdana" pitchFamily="34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427538" y="3789363"/>
            <a:ext cx="4716462" cy="110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kumimoji="0" lang="ru-RU" sz="2200" dirty="0">
                <a:latin typeface="Verdana" pitchFamily="34" charset="0"/>
              </a:rPr>
              <a:t>50 %  </a:t>
            </a:r>
            <a:r>
              <a:rPr kumimoji="0" lang="ru-RU" sz="2200" dirty="0" err="1">
                <a:latin typeface="Verdana" pitchFamily="34" charset="0"/>
              </a:rPr>
              <a:t>вирубаного</a:t>
            </a:r>
            <a:r>
              <a:rPr kumimoji="0" lang="ru-RU" sz="2200" dirty="0">
                <a:latin typeface="Verdana" pitchFamily="34" charset="0"/>
              </a:rPr>
              <a:t>  </a:t>
            </a:r>
            <a:r>
              <a:rPr kumimoji="0" lang="ru-RU" sz="2200" dirty="0" err="1">
                <a:latin typeface="Verdana" pitchFamily="34" charset="0"/>
              </a:rPr>
              <a:t>лісу</a:t>
            </a:r>
            <a:r>
              <a:rPr kumimoji="0" lang="ru-RU" sz="2200" dirty="0">
                <a:latin typeface="Verdana" pitchFamily="34" charset="0"/>
              </a:rPr>
              <a:t> </a:t>
            </a:r>
          </a:p>
          <a:p>
            <a:pPr algn="ctr" eaLnBrk="1" hangingPunct="1"/>
            <a:r>
              <a:rPr kumimoji="0" lang="ru-RU" sz="2200" dirty="0">
                <a:latin typeface="Verdana" pitchFamily="34" charset="0"/>
              </a:rPr>
              <a:t>в  </a:t>
            </a:r>
            <a:r>
              <a:rPr kumimoji="0" lang="ru-RU" sz="2200" dirty="0" err="1">
                <a:latin typeface="Verdana" pitchFamily="34" charset="0"/>
              </a:rPr>
              <a:t>країнах</a:t>
            </a:r>
            <a:r>
              <a:rPr kumimoji="0" lang="ru-RU" sz="2200" dirty="0">
                <a:latin typeface="Verdana" pitchFamily="34" charset="0"/>
              </a:rPr>
              <a:t>, що </a:t>
            </a:r>
          </a:p>
          <a:p>
            <a:pPr algn="ctr" eaLnBrk="1" hangingPunct="1"/>
            <a:r>
              <a:rPr kumimoji="0" lang="ru-RU" sz="2200" dirty="0" err="1">
                <a:latin typeface="Verdana" pitchFamily="34" charset="0"/>
              </a:rPr>
              <a:t>розвиваються</a:t>
            </a:r>
            <a:r>
              <a:rPr kumimoji="0" lang="ru-RU" sz="2200" dirty="0">
                <a:latin typeface="Verdana" pitchFamily="34" charset="0"/>
              </a:rPr>
              <a:t>, </a:t>
            </a:r>
            <a:r>
              <a:rPr kumimoji="0" lang="ru-RU" sz="2200" dirty="0" err="1">
                <a:latin typeface="Verdana" pitchFamily="34" charset="0"/>
              </a:rPr>
              <a:t>йде</a:t>
            </a:r>
            <a:r>
              <a:rPr kumimoji="0" lang="ru-RU" sz="2200" dirty="0">
                <a:latin typeface="Verdana" pitchFamily="34" charset="0"/>
              </a:rPr>
              <a:t>  на  дрова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116013" y="594995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ru-RU" sz="3200">
                <a:latin typeface="Verdana" pitchFamily="34" charset="0"/>
              </a:rPr>
              <a:t>Проблема  знелісення планети!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39750" y="2133600"/>
            <a:ext cx="2724150" cy="1446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kumimoji="0" lang="ru-RU" sz="2200" dirty="0" err="1">
                <a:latin typeface="Verdana" pitchFamily="34" charset="0"/>
              </a:rPr>
              <a:t>Величезні</a:t>
            </a:r>
            <a:r>
              <a:rPr kumimoji="0" lang="ru-RU" sz="2200" dirty="0">
                <a:latin typeface="Verdana" pitchFamily="34" charset="0"/>
              </a:rPr>
              <a:t>  </a:t>
            </a:r>
            <a:r>
              <a:rPr kumimoji="0" lang="ru-RU" sz="2200" dirty="0" err="1">
                <a:latin typeface="Verdana" pitchFamily="34" charset="0"/>
              </a:rPr>
              <a:t>масштаби</a:t>
            </a:r>
            <a:r>
              <a:rPr kumimoji="0" lang="ru-RU" sz="2200" dirty="0">
                <a:latin typeface="Verdana" pitchFamily="34" charset="0"/>
              </a:rPr>
              <a:t> </a:t>
            </a:r>
            <a:r>
              <a:rPr kumimoji="0" lang="ru-RU" sz="2200" dirty="0" err="1">
                <a:latin typeface="Verdana" pitchFamily="34" charset="0"/>
              </a:rPr>
              <a:t>вирубування</a:t>
            </a:r>
            <a:r>
              <a:rPr kumimoji="0" lang="ru-RU" sz="2200" dirty="0">
                <a:latin typeface="Verdana" pitchFamily="34" charset="0"/>
              </a:rPr>
              <a:t>  </a:t>
            </a:r>
            <a:r>
              <a:rPr kumimoji="0" lang="ru-RU" sz="2200" dirty="0" err="1">
                <a:latin typeface="Verdana" pitchFamily="34" charset="0"/>
              </a:rPr>
              <a:t>лісів</a:t>
            </a:r>
            <a:endParaRPr kumimoji="0" lang="ru-RU" sz="2200" dirty="0">
              <a:latin typeface="Verdana" pitchFamily="34" charset="0"/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832225" y="2651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kumimoji="0" lang="ru-RU">
              <a:latin typeface="Verdana" pitchFamily="34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611563" y="2133600"/>
            <a:ext cx="5576887" cy="110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kumimoji="0" lang="ru-RU" sz="2200" dirty="0" err="1">
                <a:latin typeface="Verdana" pitchFamily="34" charset="0"/>
              </a:rPr>
              <a:t>Відсутність</a:t>
            </a:r>
            <a:r>
              <a:rPr kumimoji="0" lang="ru-RU" sz="2200" dirty="0">
                <a:latin typeface="Verdana" pitchFamily="34" charset="0"/>
              </a:rPr>
              <a:t>  </a:t>
            </a:r>
          </a:p>
          <a:p>
            <a:pPr algn="ctr" eaLnBrk="1" hangingPunct="1"/>
            <a:r>
              <a:rPr kumimoji="0" lang="ru-RU" sz="2200" dirty="0" err="1">
                <a:latin typeface="Verdana" pitchFamily="34" charset="0"/>
              </a:rPr>
              <a:t>лісовідновлюючих</a:t>
            </a:r>
            <a:r>
              <a:rPr kumimoji="0" lang="ru-RU" sz="2200" dirty="0">
                <a:latin typeface="Verdana" pitchFamily="34" charset="0"/>
              </a:rPr>
              <a:t> </a:t>
            </a:r>
            <a:r>
              <a:rPr kumimoji="0" lang="ru-RU" sz="2200" dirty="0" err="1">
                <a:latin typeface="Verdana" pitchFamily="34" charset="0"/>
              </a:rPr>
              <a:t>робіт</a:t>
            </a:r>
            <a:r>
              <a:rPr kumimoji="0" lang="ru-RU" sz="2200" dirty="0">
                <a:latin typeface="Verdana" pitchFamily="34" charset="0"/>
              </a:rPr>
              <a:t>  в  </a:t>
            </a:r>
            <a:r>
              <a:rPr kumimoji="0" lang="ru-RU" sz="2200" dirty="0" err="1">
                <a:latin typeface="Verdana" pitchFamily="34" charset="0"/>
              </a:rPr>
              <a:t>країнах</a:t>
            </a:r>
            <a:r>
              <a:rPr kumimoji="0" lang="ru-RU" sz="2200" dirty="0">
                <a:latin typeface="Verdana" pitchFamily="34" charset="0"/>
              </a:rPr>
              <a:t>, </a:t>
            </a:r>
          </a:p>
          <a:p>
            <a:pPr algn="ctr" eaLnBrk="1" hangingPunct="1"/>
            <a:r>
              <a:rPr kumimoji="0" lang="ru-RU" sz="2200" dirty="0">
                <a:latin typeface="Verdana" pitchFamily="34" charset="0"/>
              </a:rPr>
              <a:t>що </a:t>
            </a:r>
            <a:r>
              <a:rPr kumimoji="0" lang="ru-RU" sz="2200" dirty="0" err="1">
                <a:latin typeface="Verdana" pitchFamily="34" charset="0"/>
              </a:rPr>
              <a:t>розвиваються</a:t>
            </a:r>
            <a:r>
              <a:rPr kumimoji="0" lang="ru-RU" sz="2200" dirty="0">
                <a:latin typeface="Verdana" pitchFamily="34" charset="0"/>
              </a:rPr>
              <a:t> .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402512" cy="676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Проблеми  використання :</a:t>
            </a: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 flipH="1">
            <a:off x="1836736" y="3501008"/>
            <a:ext cx="70968" cy="432048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2555875" y="4868863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 rot="2700000">
            <a:off x="3563144" y="3213894"/>
            <a:ext cx="109537" cy="828675"/>
          </a:xfrm>
          <a:prstGeom prst="downArrow">
            <a:avLst>
              <a:gd name="adj1" fmla="val 50000"/>
              <a:gd name="adj2" fmla="val 189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 rot="5400000">
            <a:off x="3994944" y="3861594"/>
            <a:ext cx="109537" cy="828675"/>
          </a:xfrm>
          <a:prstGeom prst="downArrow">
            <a:avLst>
              <a:gd name="adj1" fmla="val 50000"/>
              <a:gd name="adj2" fmla="val 189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 animBg="1"/>
      <p:bldP spid="58373" grpId="0" animBg="1"/>
      <p:bldP spid="58374" grpId="0" animBg="1"/>
      <p:bldP spid="58375" grpId="0"/>
      <p:bldP spid="58375" grpId="1"/>
      <p:bldP spid="58376" grpId="0" animBg="1"/>
      <p:bldP spid="58378" grpId="0" animBg="1"/>
      <p:bldP spid="58379" grpId="0" build="p"/>
      <p:bldP spid="58380" grpId="0" animBg="1"/>
      <p:bldP spid="58381" grpId="0" animBg="1"/>
      <p:bldP spid="58383" grpId="0" animBg="1"/>
      <p:bldP spid="583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8497888" cy="962025"/>
          </a:xfrm>
        </p:spPr>
        <p:txBody>
          <a:bodyPr/>
          <a:lstStyle/>
          <a:p>
            <a:pPr eaLnBrk="1" hangingPunct="1"/>
            <a:r>
              <a:rPr lang="ru-RU" dirty="0" err="1" smtClean="0"/>
              <a:t>Водні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endParaRPr lang="ru-RU" dirty="0" smtClean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850" y="1549400"/>
            <a:ext cx="882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endParaRPr kumimoji="0" lang="ru-RU" sz="2800">
              <a:latin typeface="Verdana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1701800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ru-RU" sz="3500">
                <a:latin typeface="Verdana" pitchFamily="34" charset="0"/>
              </a:rPr>
              <a:t>Розподіл  води  в  гідросфері</a:t>
            </a: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23850" y="2349500"/>
          <a:ext cx="8512175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hart" r:id="rId3" imgW="8553448" imgH="3390990" progId="MSGraph.Chart.8">
                  <p:embed followColorScheme="full"/>
                </p:oleObj>
              </mc:Choice>
              <mc:Fallback>
                <p:oleObj name="Chart" r:id="rId3" imgW="8553448" imgH="339099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349500"/>
                        <a:ext cx="8512175" cy="337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95288" y="5949950"/>
            <a:ext cx="7596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ru-RU" sz="2400" i="1">
                <a:latin typeface="Verdana" pitchFamily="34" charset="0"/>
              </a:rPr>
              <a:t>На прісні води доводиться близько 2,5 % загального об'єму гідросфери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8" grpId="0"/>
      <p:bldOleChart spid="41990" grpId="0"/>
      <p:bldP spid="419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/>
            <a:r>
              <a:rPr lang="ru-RU" dirty="0" err="1" smtClean="0"/>
              <a:t>Водні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endParaRPr lang="ru-RU" dirty="0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824413" cy="1368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200" smtClean="0"/>
              <a:t>Розподіл  водних ресурсів  по  регіонах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200" smtClean="0"/>
              <a:t>світу  (тис. км3)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341438"/>
            <a:ext cx="4038600" cy="11509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Найбільші країни світу  по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запасах прісної води  (тис. км3)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0" y="2349500"/>
          <a:ext cx="45720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hart" r:id="rId3" imgW="6096135" imgH="4067085" progId="MSGraph.Chart.8">
                  <p:embed followColorScheme="full"/>
                </p:oleObj>
              </mc:Choice>
              <mc:Fallback>
                <p:oleObj name="Chart" r:id="rId3" imgW="6096135" imgH="4067085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9500"/>
                        <a:ext cx="4572000" cy="377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787900" y="2420938"/>
          <a:ext cx="4356100" cy="370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5" imgW="6096135" imgH="4067085" progId="MSGraph.Chart.8">
                  <p:embed followColorScheme="full"/>
                </p:oleObj>
              </mc:Choice>
              <mc:Fallback>
                <p:oleObj name="Chart" r:id="rId5" imgW="6096135" imgH="4067085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420938"/>
                        <a:ext cx="4356100" cy="370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OleChart spid="43015" grpId="0"/>
      <p:bldOleChart spid="430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113" y="0"/>
            <a:ext cx="8497887" cy="962025"/>
          </a:xfrm>
        </p:spPr>
        <p:txBody>
          <a:bodyPr/>
          <a:lstStyle/>
          <a:p>
            <a:pPr eaLnBrk="1" hangingPunct="1"/>
            <a:r>
              <a:rPr lang="ru-RU" smtClean="0"/>
              <a:t>Водні  ресурси  світу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3850" y="1549400"/>
            <a:ext cx="882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endParaRPr kumimoji="0" lang="ru-RU" sz="2800">
              <a:latin typeface="Verdana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6750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ru-RU" sz="3200">
                <a:latin typeface="Verdana" pitchFamily="34" charset="0"/>
              </a:rPr>
              <a:t>Найбільші  водосховища  світу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471863" y="2579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kumimoji="0" lang="ru-RU">
              <a:latin typeface="Verdana" pitchFamily="34" charset="0"/>
            </a:endParaRPr>
          </a:p>
        </p:txBody>
      </p:sp>
      <p:graphicFrame>
        <p:nvGraphicFramePr>
          <p:cNvPr id="44142" name="Group 110"/>
          <p:cNvGraphicFramePr>
            <a:graphicFrameLocks noGrp="1"/>
          </p:cNvGraphicFramePr>
          <p:nvPr/>
        </p:nvGraphicFramePr>
        <p:xfrm>
          <a:off x="539750" y="1839913"/>
          <a:ext cx="8280400" cy="4541839"/>
        </p:xfrm>
        <a:graphic>
          <a:graphicData uri="http://schemas.openxmlformats.org/drawingml/2006/table">
            <a:tbl>
              <a:tblPr/>
              <a:tblGrid>
                <a:gridCol w="1000125"/>
                <a:gridCol w="2455863"/>
                <a:gridCol w="2754312"/>
                <a:gridCol w="2070100"/>
              </a:tblGrid>
              <a:tr h="1135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Назва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водосховища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Країна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Об'єм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води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 км</a:t>
                      </a:r>
                      <a:r>
                        <a:rPr kumimoji="0" lang="ru-RU" sz="24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Вікторія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Кенія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Танзанія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Уганда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204,8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Братське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Росія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169,3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Кариба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Замбія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Зімбабве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160,3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Насер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Єгипет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157,0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Вольта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Гана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148,0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81000" y="228600"/>
            <a:ext cx="8305800" cy="3657600"/>
            <a:chOff x="240" y="144"/>
            <a:chExt cx="5232" cy="2304"/>
          </a:xfrm>
        </p:grpSpPr>
        <p:sp>
          <p:nvSpPr>
            <p:cNvPr id="9245" name="AutoShape 29" descr="Упаковочная бумага"/>
            <p:cNvSpPr>
              <a:spLocks noChangeArrowheads="1"/>
            </p:cNvSpPr>
            <p:nvPr/>
          </p:nvSpPr>
          <p:spPr bwMode="auto">
            <a:xfrm>
              <a:off x="240" y="144"/>
              <a:ext cx="5232" cy="2304"/>
            </a:xfrm>
            <a:prstGeom prst="roundRect">
              <a:avLst>
                <a:gd name="adj" fmla="val 12065"/>
              </a:avLst>
            </a:prstGeom>
            <a:blipFill dpi="0" rotWithShape="0">
              <a:blip r:embed="rId11" cstate="print"/>
              <a:srcRect/>
              <a:tile tx="0" ty="0" sx="100000" sy="100000" flip="none" algn="tl"/>
            </a:blipFill>
            <a:ln w="57150" cmpd="thickThin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2304" y="672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dirty="0"/>
                <a:t>200 видів</a:t>
              </a:r>
              <a:endParaRPr lang="ru-RU" dirty="0"/>
            </a:p>
          </p:txBody>
        </p:sp>
      </p:grp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4800" y="22860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  </a:t>
            </a:r>
            <a:r>
              <a:rPr lang="uk-UA" sz="2800" b="1" dirty="0"/>
              <a:t>ОСВОЄННЯ</a:t>
            </a:r>
            <a:endParaRPr lang="ru-RU" sz="2800" b="1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 rot="10800000" flipV="1">
            <a:off x="3733800" y="1380605"/>
            <a:ext cx="2134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2400" b="1" u="sng" dirty="0">
                <a:solidFill>
                  <a:srgbClr val="CC0000"/>
                </a:solidFill>
              </a:rPr>
              <a:t>вглибину</a:t>
            </a:r>
            <a:endParaRPr lang="ru-RU" sz="2400" b="1" u="sng" dirty="0">
              <a:solidFill>
                <a:srgbClr val="CC0000"/>
              </a:solidFill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743200" y="1752600"/>
            <a:ext cx="990600" cy="1600200"/>
            <a:chOff x="2016" y="1104"/>
            <a:chExt cx="624" cy="1008"/>
          </a:xfrm>
        </p:grpSpPr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flipV="1">
              <a:off x="2016" y="1104"/>
              <a:ext cx="624" cy="432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2016" y="1680"/>
              <a:ext cx="576" cy="432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657600" y="3124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2400" b="1" u="sng" dirty="0">
                <a:solidFill>
                  <a:srgbClr val="CC0000"/>
                </a:solidFill>
              </a:rPr>
              <a:t>вшир</a:t>
            </a:r>
            <a:endParaRPr lang="ru-RU" sz="2400" b="1" u="sng" dirty="0">
              <a:solidFill>
                <a:srgbClr val="CC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257800" y="1600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572000" y="3352800"/>
            <a:ext cx="533400" cy="76200"/>
            <a:chOff x="3168" y="2112"/>
            <a:chExt cx="336" cy="48"/>
          </a:xfrm>
        </p:grpSpPr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H="1">
              <a:off x="3168" y="211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3216" y="2160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334000" y="1196752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b="1" i="1" dirty="0"/>
              <a:t>(в старих районах розробок)</a:t>
            </a:r>
            <a:endParaRPr lang="ru-RU" b="1" i="1" dirty="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105400" y="32766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b="1" i="1" dirty="0"/>
              <a:t>(пошук нових родовищ)</a:t>
            </a:r>
            <a:endParaRPr lang="ru-RU" b="1" i="1" dirty="0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962400" y="20574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716016" y="1772817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2400" dirty="0"/>
              <a:t>-</a:t>
            </a:r>
            <a:r>
              <a:rPr lang="uk-UA" sz="2000" b="1" i="1" dirty="0"/>
              <a:t>1,5 км</a:t>
            </a:r>
            <a:r>
              <a:rPr lang="uk-UA" sz="2000" dirty="0"/>
              <a:t> </a:t>
            </a:r>
            <a:r>
              <a:rPr lang="uk-UA" sz="2000" i="1" dirty="0"/>
              <a:t>(Рур – Німеччина)</a:t>
            </a:r>
            <a:endParaRPr lang="ru-RU" sz="2000" i="1" dirty="0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0800000">
            <a:off x="3962400" y="2362200"/>
            <a:ext cx="152400" cy="304800"/>
          </a:xfrm>
          <a:custGeom>
            <a:avLst/>
            <a:gdLst>
              <a:gd name="G0" fmla="+- 6600 0 0"/>
              <a:gd name="G1" fmla="+- 21600 0 6600"/>
              <a:gd name="G2" fmla="*/ 6600 1 2"/>
              <a:gd name="G3" fmla="+- 21600 0 G2"/>
              <a:gd name="G4" fmla="+/ 6600 21600 2"/>
              <a:gd name="G5" fmla="+/ G1 0 2"/>
              <a:gd name="G6" fmla="*/ 21600 21600 6600"/>
              <a:gd name="G7" fmla="*/ G6 1 2"/>
              <a:gd name="G8" fmla="+- 21600 0 G7"/>
              <a:gd name="G9" fmla="*/ 21600 1 2"/>
              <a:gd name="G10" fmla="+- 6600 0 G9"/>
              <a:gd name="G11" fmla="?: G10 G8 0"/>
              <a:gd name="G12" fmla="?: G10 G7 21600"/>
              <a:gd name="T0" fmla="*/ 18300 w 21600"/>
              <a:gd name="T1" fmla="*/ 10800 h 21600"/>
              <a:gd name="T2" fmla="*/ 10800 w 21600"/>
              <a:gd name="T3" fmla="*/ 21600 h 21600"/>
              <a:gd name="T4" fmla="*/ 3300 w 21600"/>
              <a:gd name="T5" fmla="*/ 10800 h 21600"/>
              <a:gd name="T6" fmla="*/ 10800 w 21600"/>
              <a:gd name="T7" fmla="*/ 0 h 21600"/>
              <a:gd name="T8" fmla="*/ 5100 w 21600"/>
              <a:gd name="T9" fmla="*/ 5100 h 21600"/>
              <a:gd name="T10" fmla="*/ 16500 w 21600"/>
              <a:gd name="T11" fmla="*/ 165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600" y="21600"/>
                </a:lnTo>
                <a:lnTo>
                  <a:pt x="150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644008" y="2286000"/>
            <a:ext cx="3661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2400" dirty="0"/>
              <a:t>-</a:t>
            </a:r>
            <a:r>
              <a:rPr lang="uk-UA" sz="2000" b="1" i="1" dirty="0"/>
              <a:t>9,6 км</a:t>
            </a:r>
            <a:r>
              <a:rPr lang="uk-UA" sz="2000" dirty="0"/>
              <a:t> </a:t>
            </a:r>
            <a:r>
              <a:rPr lang="uk-UA" sz="2000" i="1" dirty="0"/>
              <a:t>(штат Техас – США)</a:t>
            </a:r>
            <a:endParaRPr lang="ru-RU" sz="2000" i="1" dirty="0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886200" y="2743200"/>
            <a:ext cx="304800" cy="307975"/>
            <a:chOff x="1872" y="2688"/>
            <a:chExt cx="192" cy="194"/>
          </a:xfrm>
        </p:grpSpPr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1872" y="268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239" name="Arc 23"/>
            <p:cNvSpPr>
              <a:spLocks/>
            </p:cNvSpPr>
            <p:nvPr/>
          </p:nvSpPr>
          <p:spPr bwMode="auto">
            <a:xfrm>
              <a:off x="1968" y="2688"/>
              <a:ext cx="94" cy="194"/>
            </a:xfrm>
            <a:custGeom>
              <a:avLst/>
              <a:gdLst>
                <a:gd name="G0" fmla="+- 829 0 0"/>
                <a:gd name="G1" fmla="+- 21600 0 0"/>
                <a:gd name="G2" fmla="+- 21600 0 0"/>
                <a:gd name="T0" fmla="*/ 829 w 22429"/>
                <a:gd name="T1" fmla="*/ 0 h 43200"/>
                <a:gd name="T2" fmla="*/ 0 w 22429"/>
                <a:gd name="T3" fmla="*/ 43184 h 43200"/>
                <a:gd name="T4" fmla="*/ 829 w 2242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29" h="43200" fill="none" extrusionOk="0">
                  <a:moveTo>
                    <a:pt x="828" y="0"/>
                  </a:moveTo>
                  <a:cubicBezTo>
                    <a:pt x="12758" y="0"/>
                    <a:pt x="22429" y="9670"/>
                    <a:pt x="22429" y="21600"/>
                  </a:cubicBezTo>
                  <a:cubicBezTo>
                    <a:pt x="22429" y="33529"/>
                    <a:pt x="12758" y="43200"/>
                    <a:pt x="829" y="43200"/>
                  </a:cubicBezTo>
                  <a:cubicBezTo>
                    <a:pt x="552" y="43200"/>
                    <a:pt x="276" y="43194"/>
                    <a:pt x="-1" y="43184"/>
                  </a:cubicBezTo>
                </a:path>
                <a:path w="22429" h="43200" stroke="0" extrusionOk="0">
                  <a:moveTo>
                    <a:pt x="828" y="0"/>
                  </a:moveTo>
                  <a:cubicBezTo>
                    <a:pt x="12758" y="0"/>
                    <a:pt x="22429" y="9670"/>
                    <a:pt x="22429" y="21600"/>
                  </a:cubicBezTo>
                  <a:cubicBezTo>
                    <a:pt x="22429" y="33529"/>
                    <a:pt x="12758" y="43200"/>
                    <a:pt x="829" y="43200"/>
                  </a:cubicBezTo>
                  <a:cubicBezTo>
                    <a:pt x="552" y="43200"/>
                    <a:pt x="276" y="43194"/>
                    <a:pt x="-1" y="43184"/>
                  </a:cubicBezTo>
                  <a:lnTo>
                    <a:pt x="829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788024" y="2708921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2400" dirty="0"/>
              <a:t>-</a:t>
            </a:r>
            <a:r>
              <a:rPr lang="uk-UA" sz="2000" b="1" i="1" dirty="0"/>
              <a:t>4 км</a:t>
            </a:r>
            <a:r>
              <a:rPr lang="uk-UA" sz="2000" dirty="0"/>
              <a:t> </a:t>
            </a:r>
            <a:r>
              <a:rPr lang="uk-UA" sz="2000" i="1" dirty="0"/>
              <a:t>(ПАР)</a:t>
            </a:r>
            <a:endParaRPr lang="ru-RU" sz="2000" i="1" dirty="0"/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678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МІНЕРАЛЬНІ  РЕСУРСИ</a:t>
            </a:r>
          </a:p>
        </p:txBody>
      </p:sp>
      <p:sp>
        <p:nvSpPr>
          <p:cNvPr id="9248" name="AutoShape 32"/>
          <p:cNvSpPr>
            <a:spLocks noChangeArrowheads="1"/>
          </p:cNvSpPr>
          <p:nvPr/>
        </p:nvSpPr>
        <p:spPr bwMode="auto">
          <a:xfrm>
            <a:off x="533400" y="4419600"/>
            <a:ext cx="2362200" cy="2057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 А Л И В Н 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249" name="AutoShape 33"/>
          <p:cNvSpPr>
            <a:spLocks noChangeArrowheads="1"/>
          </p:cNvSpPr>
          <p:nvPr/>
        </p:nvSpPr>
        <p:spPr bwMode="auto">
          <a:xfrm>
            <a:off x="3429000" y="4419600"/>
            <a:ext cx="2362200" cy="2057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660033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 У Д Н 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250" name="AutoShape 34"/>
          <p:cNvSpPr>
            <a:spLocks noChangeArrowheads="1"/>
          </p:cNvSpPr>
          <p:nvPr/>
        </p:nvSpPr>
        <p:spPr bwMode="auto">
          <a:xfrm>
            <a:off x="6324600" y="4419600"/>
            <a:ext cx="2362200" cy="20574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rgbClr val="00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 Е Р У Д Н 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1295400" y="3886200"/>
            <a:ext cx="914400" cy="533400"/>
          </a:xfrm>
          <a:prstGeom prst="downArrow">
            <a:avLst>
              <a:gd name="adj1" fmla="val 55204"/>
              <a:gd name="adj2" fmla="val 6577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4191000" y="3886200"/>
            <a:ext cx="914400" cy="533400"/>
          </a:xfrm>
          <a:prstGeom prst="downArrow">
            <a:avLst>
              <a:gd name="adj1" fmla="val 55204"/>
              <a:gd name="adj2" fmla="val 65773"/>
            </a:avLst>
          </a:prstGeom>
          <a:solidFill>
            <a:srgbClr val="CC0000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7086600" y="3886200"/>
            <a:ext cx="914400" cy="533400"/>
          </a:xfrm>
          <a:prstGeom prst="downArrow">
            <a:avLst>
              <a:gd name="adj1" fmla="val 55204"/>
              <a:gd name="adj2" fmla="val 65773"/>
            </a:avLst>
          </a:pr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36" name="AutoShape 1024" descr="Розовая тисненая бумага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12" cstate="print"/>
            <a:srcRect/>
            <a:tile tx="0" ty="0" sx="100000" sy="100000" flip="none" algn="tl"/>
          </a:blipFill>
          <a:ln w="9525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37" name="AutoShape 1025" descr="Розовая тисненая бумага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12" cstate="print"/>
            <a:srcRect/>
            <a:tile tx="0" ty="0" sx="100000" sy="100000" flip="none" algn="tl"/>
          </a:blipFill>
          <a:ln w="9525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75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75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8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8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utoUpdateAnimBg="0"/>
      <p:bldP spid="9226" grpId="0" autoUpdateAnimBg="0"/>
      <p:bldP spid="9228" grpId="0" autoUpdateAnimBg="0"/>
      <p:bldP spid="9229" grpId="0" animBg="1"/>
      <p:bldP spid="9232" grpId="0" autoUpdateAnimBg="0"/>
      <p:bldP spid="9233" grpId="0" autoUpdateAnimBg="0"/>
      <p:bldP spid="9234" grpId="0" animBg="1"/>
      <p:bldP spid="9235" grpId="0" autoUpdateAnimBg="0"/>
      <p:bldP spid="9236" grpId="0" animBg="1"/>
      <p:bldP spid="9237" grpId="0" autoUpdateAnimBg="0"/>
      <p:bldP spid="9242" grpId="0" autoUpdateAnimBg="0"/>
      <p:bldP spid="9218" grpId="0" animBg="1"/>
      <p:bldP spid="9248" grpId="0" animBg="1" autoUpdateAnimBg="0"/>
      <p:bldP spid="9249" grpId="0" animBg="1" autoUpdateAnimBg="0"/>
      <p:bldP spid="9250" grpId="0" animBg="1" autoUpdateAnimBg="0"/>
      <p:bldP spid="9251" grpId="0" animBg="1"/>
      <p:bldP spid="9252" grpId="0" animBg="1"/>
      <p:bldP spid="92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/>
              <a:t>Водні  ресурси  світу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484313"/>
            <a:ext cx="6346825" cy="6048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Проблеми  використання 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84888" y="2492375"/>
            <a:ext cx="2374900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/>
            <a:r>
              <a:rPr kumimoji="0" lang="ru-RU" sz="2400" dirty="0" err="1">
                <a:latin typeface="Verdana" pitchFamily="34" charset="0"/>
              </a:rPr>
              <a:t>Забруднення</a:t>
            </a:r>
            <a:endParaRPr kumimoji="0" lang="ru-RU" sz="2400" dirty="0">
              <a:latin typeface="Verdana" pitchFamily="34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971550" y="2492375"/>
            <a:ext cx="3981450" cy="4619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eaLnBrk="1" hangingPunct="1"/>
            <a:r>
              <a:rPr kumimoji="0" lang="ru-RU" sz="2400" dirty="0" err="1">
                <a:latin typeface="Verdana" pitchFamily="34" charset="0"/>
              </a:rPr>
              <a:t>Зростання</a:t>
            </a:r>
            <a:r>
              <a:rPr kumimoji="0" lang="ru-RU" sz="2400" dirty="0">
                <a:latin typeface="Verdana" pitchFamily="34" charset="0"/>
              </a:rPr>
              <a:t>  </a:t>
            </a:r>
            <a:r>
              <a:rPr kumimoji="0" lang="ru-RU" sz="2400" dirty="0" err="1">
                <a:latin typeface="Verdana" pitchFamily="34" charset="0"/>
              </a:rPr>
              <a:t>споживання</a:t>
            </a:r>
            <a:endParaRPr kumimoji="0" lang="ru-RU" sz="2400" dirty="0">
              <a:latin typeface="Verdana" pitchFamily="34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835150" y="3284538"/>
            <a:ext cx="5006975" cy="4619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eaLnBrk="1" hangingPunct="1"/>
            <a:r>
              <a:rPr kumimoji="0" lang="ru-RU" sz="2400" dirty="0" err="1">
                <a:latin typeface="Verdana" pitchFamily="34" charset="0"/>
              </a:rPr>
              <a:t>Нераціональне</a:t>
            </a:r>
            <a:r>
              <a:rPr kumimoji="0" lang="ru-RU" sz="2400" dirty="0">
                <a:latin typeface="Verdana" pitchFamily="34" charset="0"/>
              </a:rPr>
              <a:t>  використання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484438" y="5084763"/>
            <a:ext cx="369684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ru-RU" sz="2400" dirty="0" err="1" smtClean="0">
                <a:latin typeface="Verdana" pitchFamily="34" charset="0"/>
              </a:rPr>
              <a:t>Вирішення</a:t>
            </a:r>
            <a:r>
              <a:rPr kumimoji="0" lang="ru-RU" sz="2400" dirty="0" smtClean="0">
                <a:latin typeface="Verdana" pitchFamily="34" charset="0"/>
              </a:rPr>
              <a:t> проблеми:</a:t>
            </a:r>
            <a:endParaRPr kumimoji="0" lang="ru-RU" sz="2400" dirty="0">
              <a:latin typeface="Verdana" pitchFamily="34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23838" y="5761038"/>
            <a:ext cx="7747634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200" dirty="0" err="1" smtClean="0">
                <a:latin typeface="Verdana" pitchFamily="34" charset="0"/>
              </a:rPr>
              <a:t>з</a:t>
            </a:r>
            <a:r>
              <a:rPr kumimoji="0" lang="ru-RU" sz="2200" dirty="0" err="1" smtClean="0">
                <a:latin typeface="Verdana" pitchFamily="34" charset="0"/>
              </a:rPr>
              <a:t>меншення</a:t>
            </a:r>
            <a:r>
              <a:rPr kumimoji="0" lang="ru-RU" sz="2200" dirty="0" smtClean="0">
                <a:latin typeface="Verdana" pitchFamily="34" charset="0"/>
              </a:rPr>
              <a:t> водомістких </a:t>
            </a:r>
            <a:r>
              <a:rPr kumimoji="0" lang="ru-RU" sz="2200" dirty="0" err="1" smtClean="0">
                <a:latin typeface="Verdana" pitchFamily="34" charset="0"/>
              </a:rPr>
              <a:t>промислових</a:t>
            </a:r>
            <a:r>
              <a:rPr kumimoji="0" lang="ru-RU" sz="2200" dirty="0" smtClean="0">
                <a:latin typeface="Verdana" pitchFamily="34" charset="0"/>
              </a:rPr>
              <a:t> </a:t>
            </a:r>
            <a:r>
              <a:rPr kumimoji="0" lang="ru-RU" sz="2200" dirty="0" err="1" smtClean="0">
                <a:latin typeface="Verdana" pitchFamily="34" charset="0"/>
              </a:rPr>
              <a:t>технологій</a:t>
            </a:r>
            <a:r>
              <a:rPr kumimoji="0" lang="ru-RU" sz="2200" dirty="0" smtClean="0">
                <a:latin typeface="Verdana" pitchFamily="34" charset="0"/>
              </a:rPr>
              <a:t>;</a:t>
            </a:r>
            <a:endParaRPr kumimoji="0" lang="ru-RU" sz="22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200" dirty="0" err="1" smtClean="0">
                <a:latin typeface="Verdana" pitchFamily="34" charset="0"/>
              </a:rPr>
              <a:t>будівництво</a:t>
            </a:r>
            <a:r>
              <a:rPr lang="ru-RU" sz="2200" dirty="0" smtClean="0">
                <a:latin typeface="Verdana" pitchFamily="34" charset="0"/>
              </a:rPr>
              <a:t> </a:t>
            </a:r>
            <a:r>
              <a:rPr lang="ru-RU" sz="2200" dirty="0" err="1" smtClean="0">
                <a:latin typeface="Verdana" pitchFamily="34" charset="0"/>
              </a:rPr>
              <a:t>водосховищ</a:t>
            </a:r>
            <a:r>
              <a:rPr kumimoji="0" lang="ru-RU" sz="2200" dirty="0" smtClean="0">
                <a:latin typeface="Verdana" pitchFamily="34" charset="0"/>
              </a:rPr>
              <a:t>;</a:t>
            </a:r>
            <a:endParaRPr kumimoji="0" lang="ru-RU" sz="22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200" dirty="0" err="1" smtClean="0">
                <a:latin typeface="Verdana" pitchFamily="34" charset="0"/>
              </a:rPr>
              <a:t>о</a:t>
            </a:r>
            <a:r>
              <a:rPr kumimoji="0" lang="ru-RU" sz="2200" dirty="0" err="1" smtClean="0">
                <a:latin typeface="Verdana" pitchFamily="34" charset="0"/>
              </a:rPr>
              <a:t>пріснення</a:t>
            </a:r>
            <a:r>
              <a:rPr kumimoji="0" lang="ru-RU" sz="2200" dirty="0" smtClean="0">
                <a:latin typeface="Verdana" pitchFamily="34" charset="0"/>
              </a:rPr>
              <a:t> </a:t>
            </a:r>
            <a:r>
              <a:rPr kumimoji="0" lang="ru-RU" sz="2200" dirty="0" err="1" smtClean="0">
                <a:latin typeface="Verdana" pitchFamily="34" charset="0"/>
              </a:rPr>
              <a:t>морської</a:t>
            </a:r>
            <a:r>
              <a:rPr kumimoji="0" lang="ru-RU" sz="2200" dirty="0" smtClean="0">
                <a:latin typeface="Verdana" pitchFamily="34" charset="0"/>
              </a:rPr>
              <a:t> води.</a:t>
            </a:r>
            <a:endParaRPr kumimoji="0" lang="ru-RU" sz="2200" dirty="0">
              <a:latin typeface="Verdana" pitchFamily="34" charset="0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908175" y="4292600"/>
            <a:ext cx="5075238" cy="5540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eaLnBrk="1" hangingPunct="1"/>
            <a:r>
              <a:rPr kumimoji="0" lang="ru-RU" sz="3000" b="1" dirty="0" err="1">
                <a:solidFill>
                  <a:srgbClr val="FF0066"/>
                </a:solidFill>
                <a:latin typeface="Verdana" pitchFamily="34" charset="0"/>
              </a:rPr>
              <a:t>Дефіцит</a:t>
            </a:r>
            <a:r>
              <a:rPr kumimoji="0" lang="ru-RU" sz="3000" b="1" dirty="0">
                <a:solidFill>
                  <a:srgbClr val="FF0066"/>
                </a:solidFill>
                <a:latin typeface="Verdana" pitchFamily="34" charset="0"/>
              </a:rPr>
              <a:t> </a:t>
            </a:r>
            <a:r>
              <a:rPr kumimoji="0" lang="ru-RU" sz="3000" b="1" dirty="0" err="1">
                <a:solidFill>
                  <a:srgbClr val="FF0066"/>
                </a:solidFill>
                <a:latin typeface="Verdana" pitchFamily="34" charset="0"/>
              </a:rPr>
              <a:t>прісної</a:t>
            </a:r>
            <a:r>
              <a:rPr kumimoji="0" lang="ru-RU" sz="3000" b="1" dirty="0">
                <a:solidFill>
                  <a:srgbClr val="FF0066"/>
                </a:solidFill>
                <a:latin typeface="Verdana" pitchFamily="34" charset="0"/>
              </a:rPr>
              <a:t>  води</a:t>
            </a:r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50825" y="2492375"/>
            <a:ext cx="647700" cy="2447925"/>
          </a:xfrm>
          <a:prstGeom prst="curvedRightArrow">
            <a:avLst>
              <a:gd name="adj1" fmla="val 75693"/>
              <a:gd name="adj2" fmla="val 151176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8243888" y="2636838"/>
            <a:ext cx="647700" cy="2305050"/>
          </a:xfrm>
          <a:prstGeom prst="curvedLeftArrow">
            <a:avLst>
              <a:gd name="adj1" fmla="val 64454"/>
              <a:gd name="adj2" fmla="val 142353"/>
              <a:gd name="adj3" fmla="val 333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3851275" y="3716338"/>
            <a:ext cx="9366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  <p:bldP spid="59396" grpId="0" animBg="1"/>
      <p:bldP spid="59397" grpId="0" animBg="1"/>
      <p:bldP spid="59398" grpId="0" animBg="1"/>
      <p:bldP spid="59399" grpId="0" animBg="1"/>
      <p:bldP spid="59401" grpId="0" animBg="1"/>
      <p:bldP spid="59401" grpId="1" animBg="1"/>
      <p:bldP spid="59409" grpId="0" animBg="1"/>
      <p:bldP spid="59410" grpId="0" animBg="1"/>
      <p:bldP spid="594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0"/>
            <a:ext cx="8497888" cy="962025"/>
          </a:xfrm>
        </p:spPr>
        <p:txBody>
          <a:bodyPr/>
          <a:lstStyle/>
          <a:p>
            <a:pPr eaLnBrk="1" hangingPunct="1"/>
            <a:r>
              <a:rPr lang="ru-RU" sz="4000" smtClean="0"/>
              <a:t>Ресурси  Світового  океану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850" y="1549400"/>
            <a:ext cx="511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endParaRPr kumimoji="0" lang="ru-RU" sz="2800">
              <a:latin typeface="Verdana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9750" y="1125538"/>
            <a:ext cx="3727450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ru-RU" sz="2400" dirty="0" err="1"/>
              <a:t>Ресурси</a:t>
            </a:r>
            <a:r>
              <a:rPr lang="ru-RU" sz="2400" dirty="0"/>
              <a:t>  </a:t>
            </a:r>
            <a:r>
              <a:rPr lang="ru-RU" sz="2400" dirty="0" err="1"/>
              <a:t>Світового</a:t>
            </a:r>
            <a:r>
              <a:rPr lang="ru-RU" sz="2400" dirty="0"/>
              <a:t>  океану</a:t>
            </a:r>
            <a:endParaRPr kumimoji="0" lang="ru-RU" sz="2200" dirty="0">
              <a:latin typeface="Verdana" pitchFamily="34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0825" y="2133600"/>
            <a:ext cx="1368425" cy="701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/>
            <a:r>
              <a:rPr kumimoji="0" lang="ru-RU" sz="2000" dirty="0" err="1">
                <a:latin typeface="Verdana" pitchFamily="34" charset="0"/>
              </a:rPr>
              <a:t>Морська</a:t>
            </a:r>
            <a:r>
              <a:rPr kumimoji="0" lang="ru-RU" sz="2000" dirty="0">
                <a:latin typeface="Verdana" pitchFamily="34" charset="0"/>
              </a:rPr>
              <a:t>  вода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981841" y="2185988"/>
            <a:ext cx="1640194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kumimoji="0" lang="ru-RU" sz="2000" dirty="0" err="1" smtClean="0">
                <a:latin typeface="Verdana" pitchFamily="34" charset="0"/>
              </a:rPr>
              <a:t>Мінеральні</a:t>
            </a:r>
            <a:endParaRPr kumimoji="0" lang="ru-RU" sz="2000" dirty="0">
              <a:latin typeface="Verdana" pitchFamily="34" charset="0"/>
            </a:endParaRPr>
          </a:p>
          <a:p>
            <a:pPr algn="ctr" eaLnBrk="1" hangingPunct="1"/>
            <a:r>
              <a:rPr kumimoji="0" lang="ru-RU" sz="2000" dirty="0" err="1">
                <a:latin typeface="Verdana" pitchFamily="34" charset="0"/>
              </a:rPr>
              <a:t>ресурси</a:t>
            </a:r>
            <a:endParaRPr kumimoji="0" lang="ru-RU" sz="2000" dirty="0">
              <a:latin typeface="Verdana" pitchFamily="34" charset="0"/>
            </a:endParaRPr>
          </a:p>
          <a:p>
            <a:pPr algn="ctr" eaLnBrk="1" hangingPunct="1"/>
            <a:r>
              <a:rPr kumimoji="0" lang="ru-RU" sz="2000" dirty="0">
                <a:latin typeface="Verdana" pitchFamily="34" charset="0"/>
              </a:rPr>
              <a:t>дна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995738" y="2133600"/>
            <a:ext cx="177482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sz="2000" dirty="0" err="1">
                <a:latin typeface="Verdana" pitchFamily="34" charset="0"/>
              </a:rPr>
              <a:t>Енергетичні</a:t>
            </a:r>
            <a:endParaRPr kumimoji="0" lang="ru-RU" sz="2000" dirty="0">
              <a:latin typeface="Verdana" pitchFamily="34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588125" y="2133600"/>
            <a:ext cx="1481138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sz="2000" dirty="0" err="1">
                <a:latin typeface="Verdana" pitchFamily="34" charset="0"/>
              </a:rPr>
              <a:t>Біологічні</a:t>
            </a:r>
            <a:endParaRPr kumimoji="0" lang="ru-RU" sz="2000" dirty="0">
              <a:latin typeface="Verdana" pitchFamily="34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6011863" y="1125538"/>
            <a:ext cx="1900237" cy="430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sz="2200" dirty="0" err="1">
                <a:latin typeface="Verdana" pitchFamily="34" charset="0"/>
              </a:rPr>
              <a:t>Рекреаційні</a:t>
            </a:r>
            <a:endParaRPr kumimoji="0" lang="ru-RU" sz="2200" dirty="0">
              <a:latin typeface="Verdana" pitchFamily="34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827088" y="3357563"/>
            <a:ext cx="738187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dirty="0">
                <a:latin typeface="Verdana" pitchFamily="34" charset="0"/>
              </a:rPr>
              <a:t>вода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05550" y="3860800"/>
            <a:ext cx="145103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uk-UA" dirty="0" smtClean="0">
                <a:latin typeface="Verdana" pitchFamily="34" charset="0"/>
              </a:rPr>
              <a:t>Р</a:t>
            </a:r>
            <a:r>
              <a:rPr kumimoji="0" lang="ru-RU" dirty="0" err="1" smtClean="0">
                <a:latin typeface="Verdana" pitchFamily="34" charset="0"/>
              </a:rPr>
              <a:t>озчинені</a:t>
            </a:r>
            <a:r>
              <a:rPr kumimoji="0" lang="ru-RU" dirty="0" smtClean="0">
                <a:latin typeface="Verdana" pitchFamily="34" charset="0"/>
              </a:rPr>
              <a:t> </a:t>
            </a:r>
            <a:endParaRPr kumimoji="0" lang="ru-RU" dirty="0">
              <a:latin typeface="Verdana" pitchFamily="34" charset="0"/>
            </a:endParaRPr>
          </a:p>
          <a:p>
            <a:pPr algn="ctr" eaLnBrk="1" hangingPunct="1"/>
            <a:r>
              <a:rPr kumimoji="0" lang="ru-RU" dirty="0" err="1">
                <a:latin typeface="Verdana" pitchFamily="34" charset="0"/>
              </a:rPr>
              <a:t>сполуки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924300" y="2997200"/>
            <a:ext cx="2370138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dirty="0" err="1">
                <a:latin typeface="Verdana" pitchFamily="34" charset="0"/>
              </a:rPr>
              <a:t>Енергія</a:t>
            </a:r>
            <a:r>
              <a:rPr kumimoji="0" lang="ru-RU" dirty="0">
                <a:latin typeface="Verdana" pitchFamily="34" charset="0"/>
              </a:rPr>
              <a:t> </a:t>
            </a:r>
            <a:r>
              <a:rPr kumimoji="0" lang="ru-RU" dirty="0" err="1">
                <a:latin typeface="Verdana" pitchFamily="34" charset="0"/>
              </a:rPr>
              <a:t>припливів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175125" y="3733800"/>
            <a:ext cx="184785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dirty="0" err="1">
                <a:latin typeface="Verdana" pitchFamily="34" charset="0"/>
              </a:rPr>
              <a:t>Енергія</a:t>
            </a:r>
            <a:r>
              <a:rPr kumimoji="0" lang="ru-RU" dirty="0">
                <a:latin typeface="Verdana" pitchFamily="34" charset="0"/>
              </a:rPr>
              <a:t> </a:t>
            </a:r>
            <a:r>
              <a:rPr kumimoji="0" lang="ru-RU" dirty="0" err="1">
                <a:latin typeface="Verdana" pitchFamily="34" charset="0"/>
              </a:rPr>
              <a:t>хвиль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067175" y="4508500"/>
            <a:ext cx="175577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dirty="0" err="1">
                <a:latin typeface="Verdana" pitchFamily="34" charset="0"/>
              </a:rPr>
              <a:t>Енергія</a:t>
            </a:r>
            <a:r>
              <a:rPr kumimoji="0" lang="ru-RU" dirty="0">
                <a:latin typeface="Verdana" pitchFamily="34" charset="0"/>
              </a:rPr>
              <a:t> течій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4160838" y="5157788"/>
            <a:ext cx="2176462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kumimoji="0" lang="ru-RU" dirty="0" err="1">
                <a:latin typeface="Verdana" pitchFamily="34" charset="0"/>
              </a:rPr>
              <a:t>Енергія</a:t>
            </a:r>
            <a:r>
              <a:rPr kumimoji="0" lang="ru-RU" dirty="0">
                <a:latin typeface="Verdana" pitchFamily="34" charset="0"/>
              </a:rPr>
              <a:t> </a:t>
            </a:r>
          </a:p>
          <a:p>
            <a:pPr algn="ctr" eaLnBrk="1" hangingPunct="1"/>
            <a:r>
              <a:rPr kumimoji="0" lang="ru-RU" dirty="0">
                <a:latin typeface="Verdana" pitchFamily="34" charset="0"/>
              </a:rPr>
              <a:t>температурного </a:t>
            </a:r>
          </a:p>
          <a:p>
            <a:pPr algn="ctr" eaLnBrk="1" hangingPunct="1"/>
            <a:r>
              <a:rPr kumimoji="0" lang="ru-RU" dirty="0" err="1">
                <a:latin typeface="Verdana" pitchFamily="34" charset="0"/>
              </a:rPr>
              <a:t>градієнта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7092950" y="3141663"/>
            <a:ext cx="828675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dirty="0" err="1">
                <a:latin typeface="Verdana" pitchFamily="34" charset="0"/>
              </a:rPr>
              <a:t>рибні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6638925" y="4005263"/>
            <a:ext cx="2224088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dirty="0" err="1">
                <a:latin typeface="Verdana" pitchFamily="34" charset="0"/>
              </a:rPr>
              <a:t>морські</a:t>
            </a:r>
            <a:r>
              <a:rPr kumimoji="0" lang="ru-RU" dirty="0">
                <a:latin typeface="Verdana" pitchFamily="34" charset="0"/>
              </a:rPr>
              <a:t>  </a:t>
            </a:r>
            <a:r>
              <a:rPr kumimoji="0" lang="ru-RU" dirty="0" err="1">
                <a:latin typeface="Verdana" pitchFamily="34" charset="0"/>
              </a:rPr>
              <a:t>тварини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653213" y="4941888"/>
            <a:ext cx="2276475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kumimoji="0" lang="ru-RU" dirty="0" err="1">
                <a:latin typeface="Verdana" pitchFamily="34" charset="0"/>
              </a:rPr>
              <a:t>Рослинні</a:t>
            </a:r>
            <a:r>
              <a:rPr kumimoji="0" lang="ru-RU" dirty="0">
                <a:latin typeface="Verdana" pitchFamily="34" charset="0"/>
              </a:rPr>
              <a:t> </a:t>
            </a:r>
            <a:r>
              <a:rPr kumimoji="0" lang="ru-RU" dirty="0" err="1">
                <a:latin typeface="Verdana" pitchFamily="34" charset="0"/>
              </a:rPr>
              <a:t>ресурси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0" y="4724400"/>
            <a:ext cx="5207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en-US" dirty="0" err="1">
                <a:latin typeface="Verdana" pitchFamily="34" charset="0"/>
              </a:rPr>
              <a:t>Mn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258888" y="4868863"/>
            <a:ext cx="280987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en-US" dirty="0">
                <a:latin typeface="Verdana" pitchFamily="34" charset="0"/>
              </a:rPr>
              <a:t>I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900113" y="5949950"/>
            <a:ext cx="4381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en-US" dirty="0">
                <a:latin typeface="Verdana" pitchFamily="34" charset="0"/>
              </a:rPr>
              <a:t>Br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323850" y="5373688"/>
            <a:ext cx="715963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en-US" dirty="0" err="1">
                <a:latin typeface="Verdana" pitchFamily="34" charset="0"/>
              </a:rPr>
              <a:t>NaCl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3276600" y="3573463"/>
            <a:ext cx="452438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en-US" dirty="0">
                <a:latin typeface="Verdana" pitchFamily="34" charset="0"/>
              </a:rPr>
              <a:t>Fe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3203575" y="4076700"/>
            <a:ext cx="519113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en-US">
                <a:latin typeface="Verdana" pitchFamily="34" charset="0"/>
              </a:rPr>
              <a:t>Mg</a:t>
            </a:r>
            <a:endParaRPr kumimoji="0" lang="ru-RU">
              <a:latin typeface="Verdana" pitchFamily="34" charset="0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3276600" y="5157788"/>
            <a:ext cx="388938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en-US" dirty="0">
                <a:latin typeface="Verdana" pitchFamily="34" charset="0"/>
              </a:rPr>
              <a:t>Ti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1908175" y="5589588"/>
            <a:ext cx="1031875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dirty="0" err="1">
                <a:latin typeface="Verdana" pitchFamily="34" charset="0"/>
              </a:rPr>
              <a:t>алмази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1908175" y="3573463"/>
            <a:ext cx="915988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dirty="0" err="1">
                <a:latin typeface="Verdana" pitchFamily="34" charset="0"/>
              </a:rPr>
              <a:t>нафта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2195513" y="4221163"/>
            <a:ext cx="549275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dirty="0">
                <a:latin typeface="Verdana" pitchFamily="34" charset="0"/>
              </a:rPr>
              <a:t>газ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2124075" y="4941888"/>
            <a:ext cx="4381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en-US" dirty="0" err="1">
                <a:latin typeface="Verdana" pitchFamily="34" charset="0"/>
              </a:rPr>
              <a:t>Zr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3203575" y="4652963"/>
            <a:ext cx="484188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en-US">
                <a:latin typeface="Verdana" pitchFamily="34" charset="0"/>
              </a:rPr>
              <a:t>Au</a:t>
            </a:r>
            <a:endParaRPr kumimoji="0" lang="ru-RU">
              <a:latin typeface="Verdana" pitchFamily="34" charset="0"/>
            </a:endParaRP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2051050" y="6092825"/>
            <a:ext cx="15494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kumimoji="0" lang="ru-RU" dirty="0" err="1">
                <a:latin typeface="Verdana" pitchFamily="34" charset="0"/>
              </a:rPr>
              <a:t>фосфорити</a:t>
            </a:r>
            <a:endParaRPr kumimoji="0" lang="ru-RU" dirty="0">
              <a:latin typeface="Verdana" pitchFamily="34" charset="0"/>
            </a:endParaRPr>
          </a:p>
        </p:txBody>
      </p:sp>
      <p:sp>
        <p:nvSpPr>
          <p:cNvPr id="48165" name="AutoShape 37"/>
          <p:cNvSpPr>
            <a:spLocks noChangeArrowheads="1"/>
          </p:cNvSpPr>
          <p:nvPr/>
        </p:nvSpPr>
        <p:spPr bwMode="auto">
          <a:xfrm>
            <a:off x="827088" y="1628775"/>
            <a:ext cx="144462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8166" name="AutoShape 38"/>
          <p:cNvSpPr>
            <a:spLocks noChangeArrowheads="1"/>
          </p:cNvSpPr>
          <p:nvPr/>
        </p:nvSpPr>
        <p:spPr bwMode="auto">
          <a:xfrm>
            <a:off x="2627313" y="1557338"/>
            <a:ext cx="144462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8167" name="AutoShape 39"/>
          <p:cNvSpPr>
            <a:spLocks noChangeArrowheads="1"/>
          </p:cNvSpPr>
          <p:nvPr/>
        </p:nvSpPr>
        <p:spPr bwMode="auto">
          <a:xfrm>
            <a:off x="4427538" y="1628775"/>
            <a:ext cx="144462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8168" name="AutoShape 40"/>
          <p:cNvSpPr>
            <a:spLocks noChangeArrowheads="1"/>
          </p:cNvSpPr>
          <p:nvPr/>
        </p:nvSpPr>
        <p:spPr bwMode="auto">
          <a:xfrm rot="-4140000">
            <a:off x="5796756" y="1053307"/>
            <a:ext cx="142875" cy="1582738"/>
          </a:xfrm>
          <a:prstGeom prst="downArrow">
            <a:avLst>
              <a:gd name="adj1" fmla="val 50000"/>
              <a:gd name="adj2" fmla="val 2769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8169" name="AutoShape 41"/>
          <p:cNvSpPr>
            <a:spLocks noChangeArrowheads="1"/>
          </p:cNvSpPr>
          <p:nvPr/>
        </p:nvSpPr>
        <p:spPr bwMode="auto">
          <a:xfrm>
            <a:off x="1042988" y="2852738"/>
            <a:ext cx="144462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8170" name="AutoShape 42"/>
          <p:cNvSpPr>
            <a:spLocks noChangeArrowheads="1"/>
          </p:cNvSpPr>
          <p:nvPr/>
        </p:nvSpPr>
        <p:spPr bwMode="auto">
          <a:xfrm rot="-5400000">
            <a:off x="5364163" y="728663"/>
            <a:ext cx="107950" cy="118745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8172" name="AutoShape 44"/>
          <p:cNvSpPr>
            <a:spLocks noChangeArrowheads="1"/>
          </p:cNvSpPr>
          <p:nvPr/>
        </p:nvSpPr>
        <p:spPr bwMode="auto">
          <a:xfrm>
            <a:off x="395288" y="2565400"/>
            <a:ext cx="144462" cy="1296988"/>
          </a:xfrm>
          <a:prstGeom prst="downArrow">
            <a:avLst>
              <a:gd name="adj1" fmla="val 50000"/>
              <a:gd name="adj2" fmla="val 2244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1835150" y="2133600"/>
            <a:ext cx="0" cy="431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3851275" y="2133600"/>
            <a:ext cx="0" cy="431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6516688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3" grpId="0" animBg="1"/>
      <p:bldP spid="48134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4" grpId="0" animBg="1"/>
      <p:bldP spid="48145" grpId="0" animBg="1"/>
      <p:bldP spid="48146" grpId="0" animBg="1"/>
      <p:bldP spid="48147" grpId="0" animBg="1"/>
      <p:bldP spid="48148" grpId="0" animBg="1"/>
      <p:bldP spid="48149" grpId="0" animBg="1"/>
      <p:bldP spid="48150" grpId="0" animBg="1"/>
      <p:bldP spid="48151" grpId="0" animBg="1"/>
      <p:bldP spid="48152" grpId="0" animBg="1"/>
      <p:bldP spid="48153" grpId="0" animBg="1"/>
      <p:bldP spid="48154" grpId="0" animBg="1"/>
      <p:bldP spid="48155" grpId="0" animBg="1"/>
      <p:bldP spid="48156" grpId="0" animBg="1"/>
      <p:bldP spid="48157" grpId="0" animBg="1"/>
      <p:bldP spid="48158" grpId="0" animBg="1"/>
      <p:bldP spid="48159" grpId="0" animBg="1"/>
      <p:bldP spid="48160" grpId="0" animBg="1"/>
      <p:bldP spid="48161" grpId="0" animBg="1"/>
      <p:bldP spid="48163" grpId="0" animBg="1"/>
      <p:bldP spid="48164" grpId="0" animBg="1"/>
      <p:bldP spid="48165" grpId="0" animBg="1"/>
      <p:bldP spid="48166" grpId="0" animBg="1"/>
      <p:bldP spid="48167" grpId="0" animBg="1"/>
      <p:bldP spid="48168" grpId="0" animBg="1"/>
      <p:bldP spid="48169" grpId="0" animBg="1"/>
      <p:bldP spid="48170" grpId="0" animBg="1"/>
      <p:bldP spid="48172" grpId="0" animBg="1"/>
      <p:bldP spid="48174" grpId="0" animBg="1"/>
      <p:bldP spid="48175" grpId="0" animBg="1"/>
      <p:bldP spid="481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-Політ"/>
          <p:cNvPicPr>
            <a:picLocks noChangeAspect="1" noChangeArrowheads="1"/>
          </p:cNvPicPr>
          <p:nvPr/>
        </p:nvPicPr>
        <p:blipFill>
          <a:blip r:embed="rId9" cstate="print"/>
          <a:srcRect l="14146" t="5951" b="32835"/>
          <a:stretch>
            <a:fillRect/>
          </a:stretch>
        </p:blipFill>
        <p:spPr bwMode="auto">
          <a:xfrm>
            <a:off x="0" y="533400"/>
            <a:ext cx="9144000" cy="54864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</p:spPr>
      </p:pic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876800" y="1295400"/>
            <a:ext cx="228600" cy="381000"/>
            <a:chOff x="3072" y="816"/>
            <a:chExt cx="144" cy="240"/>
          </a:xfrm>
        </p:grpSpPr>
        <p:sp>
          <p:nvSpPr>
            <p:cNvPr id="7283" name="AutoShape 7"/>
            <p:cNvSpPr>
              <a:spLocks noChangeArrowheads="1"/>
            </p:cNvSpPr>
            <p:nvPr/>
          </p:nvSpPr>
          <p:spPr bwMode="auto">
            <a:xfrm rot="10800000">
              <a:off x="3168" y="960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84" name="AutoShape 8"/>
            <p:cNvSpPr>
              <a:spLocks noChangeArrowheads="1"/>
            </p:cNvSpPr>
            <p:nvPr/>
          </p:nvSpPr>
          <p:spPr bwMode="auto">
            <a:xfrm rot="10800000">
              <a:off x="3072" y="816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4648200" y="1676400"/>
            <a:ext cx="152400" cy="152400"/>
            <a:chOff x="2928" y="1056"/>
            <a:chExt cx="96" cy="96"/>
          </a:xfrm>
        </p:grpSpPr>
        <p:sp>
          <p:nvSpPr>
            <p:cNvPr id="7281" name="AutoShape 9"/>
            <p:cNvSpPr>
              <a:spLocks noChangeArrowheads="1"/>
            </p:cNvSpPr>
            <p:nvPr/>
          </p:nvSpPr>
          <p:spPr bwMode="auto">
            <a:xfrm rot="10800000">
              <a:off x="2976" y="1056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82" name="AutoShape 10"/>
            <p:cNvSpPr>
              <a:spLocks noChangeArrowheads="1"/>
            </p:cNvSpPr>
            <p:nvPr/>
          </p:nvSpPr>
          <p:spPr bwMode="auto">
            <a:xfrm rot="10800000">
              <a:off x="2928" y="1056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61" name="AutoShape 13"/>
          <p:cNvSpPr>
            <a:spLocks noChangeArrowheads="1"/>
          </p:cNvSpPr>
          <p:nvPr/>
        </p:nvSpPr>
        <p:spPr bwMode="auto">
          <a:xfrm rot="10800000">
            <a:off x="1066800" y="609600"/>
            <a:ext cx="76200" cy="152400"/>
          </a:xfrm>
          <a:custGeom>
            <a:avLst/>
            <a:gdLst>
              <a:gd name="T0" fmla="*/ 64558 w 21600"/>
              <a:gd name="T1" fmla="*/ 76200 h 21600"/>
              <a:gd name="T2" fmla="*/ 38100 w 21600"/>
              <a:gd name="T3" fmla="*/ 152400 h 21600"/>
              <a:gd name="T4" fmla="*/ 11642 w 21600"/>
              <a:gd name="T5" fmla="*/ 76200 h 21600"/>
              <a:gd name="T6" fmla="*/ 381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00 w 21600"/>
              <a:gd name="T13" fmla="*/ 5100 h 21600"/>
              <a:gd name="T14" fmla="*/ 16500 w 21600"/>
              <a:gd name="T15" fmla="*/ 16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600" y="21600"/>
                </a:lnTo>
                <a:lnTo>
                  <a:pt x="150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10800000">
            <a:off x="381000" y="2209800"/>
            <a:ext cx="76200" cy="152400"/>
          </a:xfrm>
          <a:custGeom>
            <a:avLst/>
            <a:gdLst>
              <a:gd name="T0" fmla="*/ 64558 w 21600"/>
              <a:gd name="T1" fmla="*/ 76200 h 21600"/>
              <a:gd name="T2" fmla="*/ 38100 w 21600"/>
              <a:gd name="T3" fmla="*/ 152400 h 21600"/>
              <a:gd name="T4" fmla="*/ 11642 w 21600"/>
              <a:gd name="T5" fmla="*/ 76200 h 21600"/>
              <a:gd name="T6" fmla="*/ 381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00 w 21600"/>
              <a:gd name="T13" fmla="*/ 5100 h 21600"/>
              <a:gd name="T14" fmla="*/ 16500 w 21600"/>
              <a:gd name="T15" fmla="*/ 16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600" y="21600"/>
                </a:lnTo>
                <a:lnTo>
                  <a:pt x="150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4419600" y="2819400"/>
            <a:ext cx="304800" cy="304800"/>
            <a:chOff x="2784" y="1776"/>
            <a:chExt cx="192" cy="192"/>
          </a:xfrm>
        </p:grpSpPr>
        <p:sp>
          <p:nvSpPr>
            <p:cNvPr id="7279" name="AutoShape 5"/>
            <p:cNvSpPr>
              <a:spLocks noChangeArrowheads="1"/>
            </p:cNvSpPr>
            <p:nvPr/>
          </p:nvSpPr>
          <p:spPr bwMode="auto">
            <a:xfrm rot="10800000">
              <a:off x="2784" y="1776"/>
              <a:ext cx="96" cy="144"/>
            </a:xfrm>
            <a:custGeom>
              <a:avLst/>
              <a:gdLst>
                <a:gd name="T0" fmla="*/ 81 w 21600"/>
                <a:gd name="T1" fmla="*/ 72 h 21600"/>
                <a:gd name="T2" fmla="*/ 48 w 21600"/>
                <a:gd name="T3" fmla="*/ 144 h 21600"/>
                <a:gd name="T4" fmla="*/ 15 w 21600"/>
                <a:gd name="T5" fmla="*/ 72 h 21600"/>
                <a:gd name="T6" fmla="*/ 4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75 w 21600"/>
                <a:gd name="T13" fmla="*/ 5100 h 21600"/>
                <a:gd name="T14" fmla="*/ 16425 w 21600"/>
                <a:gd name="T15" fmla="*/ 165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80" name="AutoShape 17"/>
            <p:cNvSpPr>
              <a:spLocks noChangeArrowheads="1"/>
            </p:cNvSpPr>
            <p:nvPr/>
          </p:nvSpPr>
          <p:spPr bwMode="auto">
            <a:xfrm rot="10800000">
              <a:off x="2880" y="1824"/>
              <a:ext cx="96" cy="144"/>
            </a:xfrm>
            <a:custGeom>
              <a:avLst/>
              <a:gdLst>
                <a:gd name="T0" fmla="*/ 81 w 21600"/>
                <a:gd name="T1" fmla="*/ 72 h 21600"/>
                <a:gd name="T2" fmla="*/ 48 w 21600"/>
                <a:gd name="T3" fmla="*/ 144 h 21600"/>
                <a:gd name="T4" fmla="*/ 15 w 21600"/>
                <a:gd name="T5" fmla="*/ 72 h 21600"/>
                <a:gd name="T6" fmla="*/ 4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75 w 21600"/>
                <a:gd name="T13" fmla="*/ 5100 h 21600"/>
                <a:gd name="T14" fmla="*/ 16425 w 21600"/>
                <a:gd name="T15" fmla="*/ 165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75" name="AutoShape 27"/>
          <p:cNvSpPr>
            <a:spLocks noChangeArrowheads="1"/>
          </p:cNvSpPr>
          <p:nvPr/>
        </p:nvSpPr>
        <p:spPr bwMode="auto">
          <a:xfrm rot="10800000">
            <a:off x="1295400" y="3352800"/>
            <a:ext cx="76200" cy="152400"/>
          </a:xfrm>
          <a:custGeom>
            <a:avLst/>
            <a:gdLst>
              <a:gd name="T0" fmla="*/ 64558 w 21600"/>
              <a:gd name="T1" fmla="*/ 76200 h 21600"/>
              <a:gd name="T2" fmla="*/ 38100 w 21600"/>
              <a:gd name="T3" fmla="*/ 152400 h 21600"/>
              <a:gd name="T4" fmla="*/ 11642 w 21600"/>
              <a:gd name="T5" fmla="*/ 76200 h 21600"/>
              <a:gd name="T6" fmla="*/ 381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00 w 21600"/>
              <a:gd name="T13" fmla="*/ 5100 h 21600"/>
              <a:gd name="T14" fmla="*/ 16500 w 21600"/>
              <a:gd name="T15" fmla="*/ 16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600" y="21600"/>
                </a:lnTo>
                <a:lnTo>
                  <a:pt x="150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 rot="10800000">
            <a:off x="990600" y="3810000"/>
            <a:ext cx="76200" cy="152400"/>
          </a:xfrm>
          <a:custGeom>
            <a:avLst/>
            <a:gdLst>
              <a:gd name="T0" fmla="*/ 64558 w 21600"/>
              <a:gd name="T1" fmla="*/ 76200 h 21600"/>
              <a:gd name="T2" fmla="*/ 38100 w 21600"/>
              <a:gd name="T3" fmla="*/ 152400 h 21600"/>
              <a:gd name="T4" fmla="*/ 11642 w 21600"/>
              <a:gd name="T5" fmla="*/ 76200 h 21600"/>
              <a:gd name="T6" fmla="*/ 381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00 w 21600"/>
              <a:gd name="T13" fmla="*/ 5100 h 21600"/>
              <a:gd name="T14" fmla="*/ 16500 w 21600"/>
              <a:gd name="T15" fmla="*/ 16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600" y="21600"/>
                </a:lnTo>
                <a:lnTo>
                  <a:pt x="150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4724400" y="2286000"/>
            <a:ext cx="152400" cy="228600"/>
            <a:chOff x="2976" y="1440"/>
            <a:chExt cx="96" cy="144"/>
          </a:xfrm>
        </p:grpSpPr>
        <p:sp>
          <p:nvSpPr>
            <p:cNvPr id="7277" name="AutoShape 32"/>
            <p:cNvSpPr>
              <a:spLocks noChangeArrowheads="1"/>
            </p:cNvSpPr>
            <p:nvPr/>
          </p:nvSpPr>
          <p:spPr bwMode="auto">
            <a:xfrm rot="10800000">
              <a:off x="2976" y="1488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78" name="AutoShape 33"/>
            <p:cNvSpPr>
              <a:spLocks noChangeArrowheads="1"/>
            </p:cNvSpPr>
            <p:nvPr/>
          </p:nvSpPr>
          <p:spPr bwMode="auto">
            <a:xfrm rot="10800000">
              <a:off x="3024" y="1440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5791200" y="3657600"/>
            <a:ext cx="457200" cy="304800"/>
            <a:chOff x="3648" y="2304"/>
            <a:chExt cx="288" cy="192"/>
          </a:xfrm>
        </p:grpSpPr>
        <p:sp>
          <p:nvSpPr>
            <p:cNvPr id="7275" name="AutoShape 34"/>
            <p:cNvSpPr>
              <a:spLocks noChangeArrowheads="1"/>
            </p:cNvSpPr>
            <p:nvPr/>
          </p:nvSpPr>
          <p:spPr bwMode="auto">
            <a:xfrm rot="10800000">
              <a:off x="3888" y="2304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76" name="AutoShape 35"/>
            <p:cNvSpPr>
              <a:spLocks noChangeArrowheads="1"/>
            </p:cNvSpPr>
            <p:nvPr/>
          </p:nvSpPr>
          <p:spPr bwMode="auto">
            <a:xfrm rot="10800000">
              <a:off x="3648" y="2400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84" name="Freeform 36"/>
          <p:cNvSpPr>
            <a:spLocks/>
          </p:cNvSpPr>
          <p:nvPr/>
        </p:nvSpPr>
        <p:spPr bwMode="auto">
          <a:xfrm>
            <a:off x="2549525" y="2189163"/>
            <a:ext cx="2330450" cy="3162300"/>
          </a:xfrm>
          <a:custGeom>
            <a:avLst/>
            <a:gdLst>
              <a:gd name="T0" fmla="*/ 1418 w 1468"/>
              <a:gd name="T1" fmla="*/ 541 h 1992"/>
              <a:gd name="T2" fmla="*/ 1466 w 1468"/>
              <a:gd name="T3" fmla="*/ 733 h 1992"/>
              <a:gd name="T4" fmla="*/ 1433 w 1468"/>
              <a:gd name="T5" fmla="*/ 1183 h 1992"/>
              <a:gd name="T6" fmla="*/ 1282 w 1468"/>
              <a:gd name="T7" fmla="*/ 1653 h 1992"/>
              <a:gd name="T8" fmla="*/ 781 w 1468"/>
              <a:gd name="T9" fmla="*/ 1986 h 1992"/>
              <a:gd name="T10" fmla="*/ 311 w 1468"/>
              <a:gd name="T11" fmla="*/ 1615 h 1992"/>
              <a:gd name="T12" fmla="*/ 99 w 1468"/>
              <a:gd name="T13" fmla="*/ 1168 h 1992"/>
              <a:gd name="T14" fmla="*/ 8 w 1468"/>
              <a:gd name="T15" fmla="*/ 493 h 1992"/>
              <a:gd name="T16" fmla="*/ 145 w 1468"/>
              <a:gd name="T17" fmla="*/ 129 h 1992"/>
              <a:gd name="T18" fmla="*/ 357 w 1468"/>
              <a:gd name="T19" fmla="*/ 0 h 19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68"/>
              <a:gd name="T31" fmla="*/ 0 h 1992"/>
              <a:gd name="T32" fmla="*/ 1468 w 1468"/>
              <a:gd name="T33" fmla="*/ 1992 h 19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68" h="1992">
                <a:moveTo>
                  <a:pt x="1418" y="541"/>
                </a:moveTo>
                <a:cubicBezTo>
                  <a:pt x="1434" y="585"/>
                  <a:pt x="1464" y="626"/>
                  <a:pt x="1466" y="733"/>
                </a:cubicBezTo>
                <a:cubicBezTo>
                  <a:pt x="1468" y="840"/>
                  <a:pt x="1464" y="1030"/>
                  <a:pt x="1433" y="1183"/>
                </a:cubicBezTo>
                <a:cubicBezTo>
                  <a:pt x="1402" y="1336"/>
                  <a:pt x="1391" y="1519"/>
                  <a:pt x="1282" y="1653"/>
                </a:cubicBezTo>
                <a:cubicBezTo>
                  <a:pt x="1173" y="1787"/>
                  <a:pt x="943" y="1992"/>
                  <a:pt x="781" y="1986"/>
                </a:cubicBezTo>
                <a:cubicBezTo>
                  <a:pt x="619" y="1980"/>
                  <a:pt x="425" y="1751"/>
                  <a:pt x="311" y="1615"/>
                </a:cubicBezTo>
                <a:cubicBezTo>
                  <a:pt x="197" y="1479"/>
                  <a:pt x="149" y="1355"/>
                  <a:pt x="99" y="1168"/>
                </a:cubicBezTo>
                <a:cubicBezTo>
                  <a:pt x="49" y="981"/>
                  <a:pt x="0" y="666"/>
                  <a:pt x="8" y="493"/>
                </a:cubicBezTo>
                <a:cubicBezTo>
                  <a:pt x="16" y="320"/>
                  <a:pt x="87" y="211"/>
                  <a:pt x="145" y="129"/>
                </a:cubicBezTo>
                <a:cubicBezTo>
                  <a:pt x="203" y="47"/>
                  <a:pt x="313" y="27"/>
                  <a:pt x="357" y="0"/>
                </a:cubicBezTo>
              </a:path>
            </a:pathLst>
          </a:custGeom>
          <a:noFill/>
          <a:ln w="76200" cmpd="sng">
            <a:solidFill>
              <a:srgbClr val="8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87" name="Freeform 39"/>
          <p:cNvSpPr>
            <a:spLocks/>
          </p:cNvSpPr>
          <p:nvPr/>
        </p:nvSpPr>
        <p:spPr bwMode="auto">
          <a:xfrm>
            <a:off x="4837113" y="2667000"/>
            <a:ext cx="1866900" cy="1235075"/>
          </a:xfrm>
          <a:custGeom>
            <a:avLst/>
            <a:gdLst>
              <a:gd name="T0" fmla="*/ 0 w 1176"/>
              <a:gd name="T1" fmla="*/ 283 h 778"/>
              <a:gd name="T2" fmla="*/ 189 w 1176"/>
              <a:gd name="T3" fmla="*/ 601 h 778"/>
              <a:gd name="T4" fmla="*/ 313 w 1176"/>
              <a:gd name="T5" fmla="*/ 672 h 778"/>
              <a:gd name="T6" fmla="*/ 409 w 1176"/>
              <a:gd name="T7" fmla="*/ 672 h 778"/>
              <a:gd name="T8" fmla="*/ 505 w 1176"/>
              <a:gd name="T9" fmla="*/ 624 h 778"/>
              <a:gd name="T10" fmla="*/ 601 w 1176"/>
              <a:gd name="T11" fmla="*/ 672 h 778"/>
              <a:gd name="T12" fmla="*/ 745 w 1176"/>
              <a:gd name="T13" fmla="*/ 768 h 778"/>
              <a:gd name="T14" fmla="*/ 811 w 1176"/>
              <a:gd name="T15" fmla="*/ 609 h 778"/>
              <a:gd name="T16" fmla="*/ 889 w 1176"/>
              <a:gd name="T17" fmla="*/ 432 h 778"/>
              <a:gd name="T18" fmla="*/ 985 w 1176"/>
              <a:gd name="T19" fmla="*/ 288 h 778"/>
              <a:gd name="T20" fmla="*/ 1152 w 1176"/>
              <a:gd name="T21" fmla="*/ 184 h 778"/>
              <a:gd name="T22" fmla="*/ 1129 w 1176"/>
              <a:gd name="T23" fmla="*/ 0 h 7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6"/>
              <a:gd name="T37" fmla="*/ 0 h 778"/>
              <a:gd name="T38" fmla="*/ 1176 w 1176"/>
              <a:gd name="T39" fmla="*/ 778 h 77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6" h="778">
                <a:moveTo>
                  <a:pt x="0" y="283"/>
                </a:moveTo>
                <a:cubicBezTo>
                  <a:pt x="32" y="336"/>
                  <a:pt x="137" y="536"/>
                  <a:pt x="189" y="601"/>
                </a:cubicBezTo>
                <a:cubicBezTo>
                  <a:pt x="241" y="666"/>
                  <a:pt x="276" y="660"/>
                  <a:pt x="313" y="672"/>
                </a:cubicBezTo>
                <a:cubicBezTo>
                  <a:pt x="350" y="684"/>
                  <a:pt x="377" y="680"/>
                  <a:pt x="409" y="672"/>
                </a:cubicBezTo>
                <a:cubicBezTo>
                  <a:pt x="441" y="664"/>
                  <a:pt x="473" y="624"/>
                  <a:pt x="505" y="624"/>
                </a:cubicBezTo>
                <a:cubicBezTo>
                  <a:pt x="537" y="624"/>
                  <a:pt x="561" y="648"/>
                  <a:pt x="601" y="672"/>
                </a:cubicBezTo>
                <a:cubicBezTo>
                  <a:pt x="641" y="696"/>
                  <a:pt x="710" y="778"/>
                  <a:pt x="745" y="768"/>
                </a:cubicBezTo>
                <a:cubicBezTo>
                  <a:pt x="780" y="758"/>
                  <a:pt x="787" y="665"/>
                  <a:pt x="811" y="609"/>
                </a:cubicBezTo>
                <a:cubicBezTo>
                  <a:pt x="835" y="553"/>
                  <a:pt x="860" y="485"/>
                  <a:pt x="889" y="432"/>
                </a:cubicBezTo>
                <a:cubicBezTo>
                  <a:pt x="918" y="379"/>
                  <a:pt x="941" y="329"/>
                  <a:pt x="985" y="288"/>
                </a:cubicBezTo>
                <a:cubicBezTo>
                  <a:pt x="1029" y="247"/>
                  <a:pt x="1128" y="232"/>
                  <a:pt x="1152" y="184"/>
                </a:cubicBezTo>
                <a:cubicBezTo>
                  <a:pt x="1176" y="136"/>
                  <a:pt x="1134" y="38"/>
                  <a:pt x="1129" y="0"/>
                </a:cubicBezTo>
              </a:path>
            </a:pathLst>
          </a:custGeom>
          <a:noFill/>
          <a:ln w="76200" cmpd="sng">
            <a:solidFill>
              <a:srgbClr val="8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90" name="Freeform 42"/>
          <p:cNvSpPr>
            <a:spLocks/>
          </p:cNvSpPr>
          <p:nvPr/>
        </p:nvSpPr>
        <p:spPr bwMode="auto">
          <a:xfrm>
            <a:off x="806450" y="1676400"/>
            <a:ext cx="107950" cy="357188"/>
          </a:xfrm>
          <a:custGeom>
            <a:avLst/>
            <a:gdLst>
              <a:gd name="T0" fmla="*/ 68 w 68"/>
              <a:gd name="T1" fmla="*/ 0 h 225"/>
              <a:gd name="T2" fmla="*/ 0 w 68"/>
              <a:gd name="T3" fmla="*/ 225 h 225"/>
              <a:gd name="T4" fmla="*/ 0 60000 65536"/>
              <a:gd name="T5" fmla="*/ 0 60000 65536"/>
              <a:gd name="T6" fmla="*/ 0 w 68"/>
              <a:gd name="T7" fmla="*/ 0 h 225"/>
              <a:gd name="T8" fmla="*/ 68 w 68"/>
              <a:gd name="T9" fmla="*/ 225 h 2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" h="225">
                <a:moveTo>
                  <a:pt x="68" y="0"/>
                </a:moveTo>
                <a:cubicBezTo>
                  <a:pt x="57" y="37"/>
                  <a:pt x="14" y="178"/>
                  <a:pt x="0" y="225"/>
                </a:cubicBezTo>
              </a:path>
            </a:pathLst>
          </a:custGeom>
          <a:noFill/>
          <a:ln w="76200" cmpd="sng">
            <a:solidFill>
              <a:srgbClr val="8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7" name="Group 124"/>
          <p:cNvGrpSpPr>
            <a:grpSpLocks/>
          </p:cNvGrpSpPr>
          <p:nvPr/>
        </p:nvGrpSpPr>
        <p:grpSpPr bwMode="auto">
          <a:xfrm>
            <a:off x="609600" y="2286000"/>
            <a:ext cx="1006475" cy="1600200"/>
            <a:chOff x="384" y="1440"/>
            <a:chExt cx="634" cy="1008"/>
          </a:xfrm>
        </p:grpSpPr>
        <p:sp>
          <p:nvSpPr>
            <p:cNvPr id="7272" name="Freeform 40"/>
            <p:cNvSpPr>
              <a:spLocks/>
            </p:cNvSpPr>
            <p:nvPr/>
          </p:nvSpPr>
          <p:spPr bwMode="auto">
            <a:xfrm>
              <a:off x="841" y="1569"/>
              <a:ext cx="177" cy="591"/>
            </a:xfrm>
            <a:custGeom>
              <a:avLst/>
              <a:gdLst>
                <a:gd name="T0" fmla="*/ 23 w 177"/>
                <a:gd name="T1" fmla="*/ 591 h 591"/>
                <a:gd name="T2" fmla="*/ 152 w 177"/>
                <a:gd name="T3" fmla="*/ 470 h 591"/>
                <a:gd name="T4" fmla="*/ 152 w 177"/>
                <a:gd name="T5" fmla="*/ 242 h 591"/>
                <a:gd name="T6" fmla="*/ 0 w 177"/>
                <a:gd name="T7" fmla="*/ 0 h 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591"/>
                <a:gd name="T14" fmla="*/ 177 w 177"/>
                <a:gd name="T15" fmla="*/ 591 h 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591">
                  <a:moveTo>
                    <a:pt x="23" y="591"/>
                  </a:moveTo>
                  <a:cubicBezTo>
                    <a:pt x="45" y="571"/>
                    <a:pt x="131" y="528"/>
                    <a:pt x="152" y="470"/>
                  </a:cubicBezTo>
                  <a:cubicBezTo>
                    <a:pt x="173" y="412"/>
                    <a:pt x="177" y="320"/>
                    <a:pt x="152" y="242"/>
                  </a:cubicBezTo>
                  <a:cubicBezTo>
                    <a:pt x="127" y="164"/>
                    <a:pt x="32" y="51"/>
                    <a:pt x="0" y="0"/>
                  </a:cubicBezTo>
                </a:path>
              </a:pathLst>
            </a:custGeom>
            <a:noFill/>
            <a:ln w="76200" cmpd="sng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73" name="Freeform 41"/>
            <p:cNvSpPr>
              <a:spLocks/>
            </p:cNvSpPr>
            <p:nvPr/>
          </p:nvSpPr>
          <p:spPr bwMode="auto">
            <a:xfrm>
              <a:off x="528" y="1680"/>
              <a:ext cx="208" cy="768"/>
            </a:xfrm>
            <a:custGeom>
              <a:avLst/>
              <a:gdLst>
                <a:gd name="T0" fmla="*/ 48 w 208"/>
                <a:gd name="T1" fmla="*/ 768 h 768"/>
                <a:gd name="T2" fmla="*/ 0 w 208"/>
                <a:gd name="T3" fmla="*/ 720 h 768"/>
                <a:gd name="T4" fmla="*/ 48 w 208"/>
                <a:gd name="T5" fmla="*/ 624 h 768"/>
                <a:gd name="T6" fmla="*/ 144 w 208"/>
                <a:gd name="T7" fmla="*/ 528 h 768"/>
                <a:gd name="T8" fmla="*/ 192 w 208"/>
                <a:gd name="T9" fmla="*/ 480 h 768"/>
                <a:gd name="T10" fmla="*/ 192 w 208"/>
                <a:gd name="T11" fmla="*/ 336 h 768"/>
                <a:gd name="T12" fmla="*/ 96 w 208"/>
                <a:gd name="T13" fmla="*/ 240 h 768"/>
                <a:gd name="T14" fmla="*/ 96 w 208"/>
                <a:gd name="T15" fmla="*/ 96 h 768"/>
                <a:gd name="T16" fmla="*/ 96 w 208"/>
                <a:gd name="T17" fmla="*/ 0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768"/>
                <a:gd name="T29" fmla="*/ 208 w 208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768">
                  <a:moveTo>
                    <a:pt x="48" y="768"/>
                  </a:moveTo>
                  <a:cubicBezTo>
                    <a:pt x="24" y="756"/>
                    <a:pt x="0" y="744"/>
                    <a:pt x="0" y="720"/>
                  </a:cubicBezTo>
                  <a:cubicBezTo>
                    <a:pt x="0" y="696"/>
                    <a:pt x="24" y="656"/>
                    <a:pt x="48" y="624"/>
                  </a:cubicBezTo>
                  <a:cubicBezTo>
                    <a:pt x="72" y="592"/>
                    <a:pt x="120" y="552"/>
                    <a:pt x="144" y="528"/>
                  </a:cubicBezTo>
                  <a:cubicBezTo>
                    <a:pt x="168" y="504"/>
                    <a:pt x="184" y="512"/>
                    <a:pt x="192" y="480"/>
                  </a:cubicBezTo>
                  <a:cubicBezTo>
                    <a:pt x="200" y="448"/>
                    <a:pt x="208" y="376"/>
                    <a:pt x="192" y="336"/>
                  </a:cubicBezTo>
                  <a:cubicBezTo>
                    <a:pt x="176" y="296"/>
                    <a:pt x="112" y="280"/>
                    <a:pt x="96" y="240"/>
                  </a:cubicBezTo>
                  <a:cubicBezTo>
                    <a:pt x="80" y="200"/>
                    <a:pt x="96" y="136"/>
                    <a:pt x="96" y="96"/>
                  </a:cubicBezTo>
                  <a:cubicBezTo>
                    <a:pt x="96" y="56"/>
                    <a:pt x="96" y="16"/>
                    <a:pt x="96" y="0"/>
                  </a:cubicBezTo>
                </a:path>
              </a:pathLst>
            </a:custGeom>
            <a:noFill/>
            <a:ln w="57150" cmpd="sng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74" name="Line 43"/>
            <p:cNvSpPr>
              <a:spLocks noChangeShapeType="1"/>
            </p:cNvSpPr>
            <p:nvPr/>
          </p:nvSpPr>
          <p:spPr bwMode="auto">
            <a:xfrm rot="785579" flipV="1">
              <a:off x="384" y="1440"/>
              <a:ext cx="1" cy="240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8" name="Group 122"/>
          <p:cNvGrpSpPr>
            <a:grpSpLocks/>
          </p:cNvGrpSpPr>
          <p:nvPr/>
        </p:nvGrpSpPr>
        <p:grpSpPr bwMode="auto">
          <a:xfrm>
            <a:off x="3581400" y="1408113"/>
            <a:ext cx="1231900" cy="725487"/>
            <a:chOff x="2256" y="887"/>
            <a:chExt cx="776" cy="457"/>
          </a:xfrm>
        </p:grpSpPr>
        <p:sp>
          <p:nvSpPr>
            <p:cNvPr id="7270" name="Freeform 44"/>
            <p:cNvSpPr>
              <a:spLocks/>
            </p:cNvSpPr>
            <p:nvPr/>
          </p:nvSpPr>
          <p:spPr bwMode="auto">
            <a:xfrm>
              <a:off x="2256" y="1104"/>
              <a:ext cx="672" cy="240"/>
            </a:xfrm>
            <a:custGeom>
              <a:avLst/>
              <a:gdLst>
                <a:gd name="T0" fmla="*/ 672 w 672"/>
                <a:gd name="T1" fmla="*/ 0 h 240"/>
                <a:gd name="T2" fmla="*/ 480 w 672"/>
                <a:gd name="T3" fmla="*/ 96 h 240"/>
                <a:gd name="T4" fmla="*/ 288 w 672"/>
                <a:gd name="T5" fmla="*/ 192 h 240"/>
                <a:gd name="T6" fmla="*/ 0 w 672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672" y="0"/>
                  </a:moveTo>
                  <a:cubicBezTo>
                    <a:pt x="608" y="32"/>
                    <a:pt x="544" y="64"/>
                    <a:pt x="480" y="96"/>
                  </a:cubicBezTo>
                  <a:cubicBezTo>
                    <a:pt x="416" y="128"/>
                    <a:pt x="368" y="168"/>
                    <a:pt x="288" y="192"/>
                  </a:cubicBezTo>
                  <a:cubicBezTo>
                    <a:pt x="208" y="216"/>
                    <a:pt x="48" y="232"/>
                    <a:pt x="0" y="240"/>
                  </a:cubicBezTo>
                </a:path>
              </a:pathLst>
            </a:custGeom>
            <a:noFill/>
            <a:ln w="76200" cmpd="sng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71" name="Freeform 45"/>
            <p:cNvSpPr>
              <a:spLocks/>
            </p:cNvSpPr>
            <p:nvPr/>
          </p:nvSpPr>
          <p:spPr bwMode="auto">
            <a:xfrm>
              <a:off x="2736" y="887"/>
              <a:ext cx="296" cy="313"/>
            </a:xfrm>
            <a:custGeom>
              <a:avLst/>
              <a:gdLst>
                <a:gd name="T0" fmla="*/ 296 w 296"/>
                <a:gd name="T1" fmla="*/ 0 h 313"/>
                <a:gd name="T2" fmla="*/ 192 w 296"/>
                <a:gd name="T3" fmla="*/ 121 h 313"/>
                <a:gd name="T4" fmla="*/ 0 w 296"/>
                <a:gd name="T5" fmla="*/ 313 h 313"/>
                <a:gd name="T6" fmla="*/ 0 60000 65536"/>
                <a:gd name="T7" fmla="*/ 0 60000 65536"/>
                <a:gd name="T8" fmla="*/ 0 60000 65536"/>
                <a:gd name="T9" fmla="*/ 0 w 296"/>
                <a:gd name="T10" fmla="*/ 0 h 313"/>
                <a:gd name="T11" fmla="*/ 296 w 296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" h="313">
                  <a:moveTo>
                    <a:pt x="296" y="0"/>
                  </a:moveTo>
                  <a:cubicBezTo>
                    <a:pt x="279" y="20"/>
                    <a:pt x="241" y="69"/>
                    <a:pt x="192" y="121"/>
                  </a:cubicBezTo>
                  <a:cubicBezTo>
                    <a:pt x="143" y="173"/>
                    <a:pt x="32" y="281"/>
                    <a:pt x="0" y="313"/>
                  </a:cubicBezTo>
                </a:path>
              </a:pathLst>
            </a:custGeom>
            <a:noFill/>
            <a:ln w="76200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94" name="Freeform 46"/>
          <p:cNvSpPr>
            <a:spLocks/>
          </p:cNvSpPr>
          <p:nvPr/>
        </p:nvSpPr>
        <p:spPr bwMode="auto">
          <a:xfrm>
            <a:off x="4114800" y="2133600"/>
            <a:ext cx="609600" cy="381000"/>
          </a:xfrm>
          <a:custGeom>
            <a:avLst/>
            <a:gdLst>
              <a:gd name="T0" fmla="*/ 384 w 384"/>
              <a:gd name="T1" fmla="*/ 240 h 240"/>
              <a:gd name="T2" fmla="*/ 0 w 384"/>
              <a:gd name="T3" fmla="*/ 0 h 240"/>
              <a:gd name="T4" fmla="*/ 0 60000 65536"/>
              <a:gd name="T5" fmla="*/ 0 60000 65536"/>
              <a:gd name="T6" fmla="*/ 0 w 384"/>
              <a:gd name="T7" fmla="*/ 0 h 240"/>
              <a:gd name="T8" fmla="*/ 384 w 384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240">
                <a:moveTo>
                  <a:pt x="384" y="240"/>
                </a:moveTo>
                <a:cubicBezTo>
                  <a:pt x="224" y="140"/>
                  <a:pt x="64" y="40"/>
                  <a:pt x="0" y="0"/>
                </a:cubicBezTo>
              </a:path>
            </a:pathLst>
          </a:custGeom>
          <a:noFill/>
          <a:ln w="57150" cmpd="sng">
            <a:solidFill>
              <a:srgbClr val="8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9" name="Group 125"/>
          <p:cNvGrpSpPr>
            <a:grpSpLocks/>
          </p:cNvGrpSpPr>
          <p:nvPr/>
        </p:nvGrpSpPr>
        <p:grpSpPr bwMode="auto">
          <a:xfrm>
            <a:off x="0" y="1968500"/>
            <a:ext cx="9144000" cy="1765300"/>
            <a:chOff x="0" y="1240"/>
            <a:chExt cx="5760" cy="1112"/>
          </a:xfrm>
        </p:grpSpPr>
        <p:sp>
          <p:nvSpPr>
            <p:cNvPr id="7266" name="Freeform 47"/>
            <p:cNvSpPr>
              <a:spLocks/>
            </p:cNvSpPr>
            <p:nvPr/>
          </p:nvSpPr>
          <p:spPr bwMode="auto">
            <a:xfrm>
              <a:off x="3936" y="2112"/>
              <a:ext cx="48" cy="240"/>
            </a:xfrm>
            <a:custGeom>
              <a:avLst/>
              <a:gdLst>
                <a:gd name="T0" fmla="*/ 0 w 48"/>
                <a:gd name="T1" fmla="*/ 240 h 240"/>
                <a:gd name="T2" fmla="*/ 48 w 48"/>
                <a:gd name="T3" fmla="*/ 192 h 240"/>
                <a:gd name="T4" fmla="*/ 0 w 48"/>
                <a:gd name="T5" fmla="*/ 0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240"/>
                  </a:moveTo>
                  <a:cubicBezTo>
                    <a:pt x="24" y="236"/>
                    <a:pt x="48" y="232"/>
                    <a:pt x="48" y="192"/>
                  </a:cubicBezTo>
                  <a:cubicBezTo>
                    <a:pt x="48" y="152"/>
                    <a:pt x="8" y="32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0" name="Group 109"/>
            <p:cNvGrpSpPr>
              <a:grpSpLocks/>
            </p:cNvGrpSpPr>
            <p:nvPr/>
          </p:nvGrpSpPr>
          <p:grpSpPr bwMode="auto">
            <a:xfrm>
              <a:off x="0" y="1240"/>
              <a:ext cx="5760" cy="1016"/>
              <a:chOff x="0" y="1240"/>
              <a:chExt cx="5760" cy="1016"/>
            </a:xfrm>
          </p:grpSpPr>
          <p:sp>
            <p:nvSpPr>
              <p:cNvPr id="7268" name="Freeform 49"/>
              <p:cNvSpPr>
                <a:spLocks/>
              </p:cNvSpPr>
              <p:nvPr/>
            </p:nvSpPr>
            <p:spPr bwMode="auto">
              <a:xfrm>
                <a:off x="3984" y="1392"/>
                <a:ext cx="1776" cy="864"/>
              </a:xfrm>
              <a:custGeom>
                <a:avLst/>
                <a:gdLst>
                  <a:gd name="T0" fmla="*/ 0 w 1776"/>
                  <a:gd name="T1" fmla="*/ 864 h 864"/>
                  <a:gd name="T2" fmla="*/ 192 w 1776"/>
                  <a:gd name="T3" fmla="*/ 672 h 864"/>
                  <a:gd name="T4" fmla="*/ 864 w 1776"/>
                  <a:gd name="T5" fmla="*/ 576 h 864"/>
                  <a:gd name="T6" fmla="*/ 1344 w 1776"/>
                  <a:gd name="T7" fmla="*/ 240 h 864"/>
                  <a:gd name="T8" fmla="*/ 1776 w 177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64"/>
                  <a:gd name="T17" fmla="*/ 1776 w 1776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64">
                    <a:moveTo>
                      <a:pt x="0" y="864"/>
                    </a:moveTo>
                    <a:cubicBezTo>
                      <a:pt x="24" y="792"/>
                      <a:pt x="48" y="720"/>
                      <a:pt x="192" y="672"/>
                    </a:cubicBezTo>
                    <a:cubicBezTo>
                      <a:pt x="336" y="624"/>
                      <a:pt x="672" y="648"/>
                      <a:pt x="864" y="576"/>
                    </a:cubicBezTo>
                    <a:cubicBezTo>
                      <a:pt x="1056" y="504"/>
                      <a:pt x="1192" y="336"/>
                      <a:pt x="1344" y="240"/>
                    </a:cubicBezTo>
                    <a:cubicBezTo>
                      <a:pt x="1496" y="144"/>
                      <a:pt x="1704" y="40"/>
                      <a:pt x="1776" y="0"/>
                    </a:cubicBezTo>
                  </a:path>
                </a:pathLst>
              </a:custGeom>
              <a:noFill/>
              <a:ln w="38100" cmpd="sng">
                <a:solidFill>
                  <a:srgbClr val="80008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69" name="Freeform 50"/>
              <p:cNvSpPr>
                <a:spLocks/>
              </p:cNvSpPr>
              <p:nvPr/>
            </p:nvSpPr>
            <p:spPr bwMode="auto">
              <a:xfrm>
                <a:off x="0" y="1240"/>
                <a:ext cx="240" cy="56"/>
              </a:xfrm>
              <a:custGeom>
                <a:avLst/>
                <a:gdLst>
                  <a:gd name="T0" fmla="*/ 0 w 240"/>
                  <a:gd name="T1" fmla="*/ 8 h 56"/>
                  <a:gd name="T2" fmla="*/ 96 w 240"/>
                  <a:gd name="T3" fmla="*/ 8 h 56"/>
                  <a:gd name="T4" fmla="*/ 240 w 240"/>
                  <a:gd name="T5" fmla="*/ 56 h 56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56"/>
                  <a:gd name="T11" fmla="*/ 240 w 240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56">
                    <a:moveTo>
                      <a:pt x="0" y="8"/>
                    </a:moveTo>
                    <a:cubicBezTo>
                      <a:pt x="28" y="4"/>
                      <a:pt x="56" y="0"/>
                      <a:pt x="96" y="8"/>
                    </a:cubicBezTo>
                    <a:cubicBezTo>
                      <a:pt x="136" y="16"/>
                      <a:pt x="216" y="48"/>
                      <a:pt x="240" y="56"/>
                    </a:cubicBezTo>
                  </a:path>
                </a:pathLst>
              </a:custGeom>
              <a:noFill/>
              <a:ln w="38100" cmpd="sng">
                <a:solidFill>
                  <a:srgbClr val="80008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2085" name="Freeform 37"/>
          <p:cNvSpPr>
            <a:spLocks/>
          </p:cNvSpPr>
          <p:nvPr/>
        </p:nvSpPr>
        <p:spPr bwMode="auto">
          <a:xfrm>
            <a:off x="1447800" y="2438400"/>
            <a:ext cx="1308100" cy="1857375"/>
          </a:xfrm>
          <a:custGeom>
            <a:avLst/>
            <a:gdLst>
              <a:gd name="T0" fmla="*/ 824 w 824"/>
              <a:gd name="T1" fmla="*/ 1170 h 1170"/>
              <a:gd name="T2" fmla="*/ 581 w 824"/>
              <a:gd name="T3" fmla="*/ 692 h 1170"/>
              <a:gd name="T4" fmla="*/ 288 w 824"/>
              <a:gd name="T5" fmla="*/ 192 h 1170"/>
              <a:gd name="T6" fmla="*/ 0 w 824"/>
              <a:gd name="T7" fmla="*/ 0 h 1170"/>
              <a:gd name="T8" fmla="*/ 0 60000 65536"/>
              <a:gd name="T9" fmla="*/ 0 60000 65536"/>
              <a:gd name="T10" fmla="*/ 0 60000 65536"/>
              <a:gd name="T11" fmla="*/ 0 60000 65536"/>
              <a:gd name="T12" fmla="*/ 0 w 824"/>
              <a:gd name="T13" fmla="*/ 0 h 1170"/>
              <a:gd name="T14" fmla="*/ 824 w 824"/>
              <a:gd name="T15" fmla="*/ 1170 h 1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4" h="1170">
                <a:moveTo>
                  <a:pt x="824" y="1170"/>
                </a:moveTo>
                <a:cubicBezTo>
                  <a:pt x="784" y="1090"/>
                  <a:pt x="670" y="855"/>
                  <a:pt x="581" y="692"/>
                </a:cubicBezTo>
                <a:cubicBezTo>
                  <a:pt x="492" y="529"/>
                  <a:pt x="385" y="307"/>
                  <a:pt x="288" y="192"/>
                </a:cubicBezTo>
                <a:cubicBezTo>
                  <a:pt x="191" y="77"/>
                  <a:pt x="48" y="32"/>
                  <a:pt x="0" y="0"/>
                </a:cubicBezTo>
              </a:path>
            </a:pathLst>
          </a:custGeom>
          <a:noFill/>
          <a:ln w="38100" cmpd="sng">
            <a:solidFill>
              <a:srgbClr val="8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11" name="Group 123"/>
          <p:cNvGrpSpPr>
            <a:grpSpLocks/>
          </p:cNvGrpSpPr>
          <p:nvPr/>
        </p:nvGrpSpPr>
        <p:grpSpPr bwMode="auto">
          <a:xfrm>
            <a:off x="2362200" y="3200400"/>
            <a:ext cx="1066800" cy="850900"/>
            <a:chOff x="1488" y="2016"/>
            <a:chExt cx="672" cy="536"/>
          </a:xfrm>
        </p:grpSpPr>
        <p:sp>
          <p:nvSpPr>
            <p:cNvPr id="7264" name="Freeform 51"/>
            <p:cNvSpPr>
              <a:spLocks/>
            </p:cNvSpPr>
            <p:nvPr/>
          </p:nvSpPr>
          <p:spPr bwMode="auto">
            <a:xfrm>
              <a:off x="1629" y="2016"/>
              <a:ext cx="531" cy="536"/>
            </a:xfrm>
            <a:custGeom>
              <a:avLst/>
              <a:gdLst>
                <a:gd name="T0" fmla="*/ 531 w 531"/>
                <a:gd name="T1" fmla="*/ 384 h 536"/>
                <a:gd name="T2" fmla="*/ 387 w 531"/>
                <a:gd name="T3" fmla="*/ 480 h 536"/>
                <a:gd name="T4" fmla="*/ 291 w 531"/>
                <a:gd name="T5" fmla="*/ 528 h 536"/>
                <a:gd name="T6" fmla="*/ 147 w 531"/>
                <a:gd name="T7" fmla="*/ 432 h 536"/>
                <a:gd name="T8" fmla="*/ 0 w 531"/>
                <a:gd name="T9" fmla="*/ 0 h 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536"/>
                <a:gd name="T17" fmla="*/ 531 w 531"/>
                <a:gd name="T18" fmla="*/ 536 h 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536">
                  <a:moveTo>
                    <a:pt x="531" y="384"/>
                  </a:moveTo>
                  <a:cubicBezTo>
                    <a:pt x="479" y="420"/>
                    <a:pt x="427" y="456"/>
                    <a:pt x="387" y="480"/>
                  </a:cubicBezTo>
                  <a:cubicBezTo>
                    <a:pt x="347" y="504"/>
                    <a:pt x="331" y="536"/>
                    <a:pt x="291" y="528"/>
                  </a:cubicBezTo>
                  <a:cubicBezTo>
                    <a:pt x="251" y="520"/>
                    <a:pt x="195" y="520"/>
                    <a:pt x="147" y="432"/>
                  </a:cubicBezTo>
                  <a:cubicBezTo>
                    <a:pt x="99" y="344"/>
                    <a:pt x="31" y="9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65" name="Freeform 53"/>
            <p:cNvSpPr>
              <a:spLocks/>
            </p:cNvSpPr>
            <p:nvPr/>
          </p:nvSpPr>
          <p:spPr bwMode="auto">
            <a:xfrm>
              <a:off x="1488" y="2208"/>
              <a:ext cx="288" cy="240"/>
            </a:xfrm>
            <a:custGeom>
              <a:avLst/>
              <a:gdLst>
                <a:gd name="T0" fmla="*/ 288 w 288"/>
                <a:gd name="T1" fmla="*/ 240 h 240"/>
                <a:gd name="T2" fmla="*/ 0 w 288"/>
                <a:gd name="T3" fmla="*/ 0 h 240"/>
                <a:gd name="T4" fmla="*/ 0 60000 65536"/>
                <a:gd name="T5" fmla="*/ 0 60000 65536"/>
                <a:gd name="T6" fmla="*/ 0 w 288"/>
                <a:gd name="T7" fmla="*/ 0 h 240"/>
                <a:gd name="T8" fmla="*/ 288 w 28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8" h="240">
                  <a:moveTo>
                    <a:pt x="288" y="240"/>
                  </a:moveTo>
                  <a:cubicBezTo>
                    <a:pt x="168" y="140"/>
                    <a:pt x="48" y="4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2" name="Group 110"/>
          <p:cNvGrpSpPr>
            <a:grpSpLocks/>
          </p:cNvGrpSpPr>
          <p:nvPr/>
        </p:nvGrpSpPr>
        <p:grpSpPr bwMode="auto">
          <a:xfrm>
            <a:off x="3429000" y="2286000"/>
            <a:ext cx="254000" cy="609600"/>
            <a:chOff x="2160" y="1440"/>
            <a:chExt cx="160" cy="384"/>
          </a:xfrm>
        </p:grpSpPr>
        <p:sp>
          <p:nvSpPr>
            <p:cNvPr id="7262" name="Freeform 55"/>
            <p:cNvSpPr>
              <a:spLocks/>
            </p:cNvSpPr>
            <p:nvPr/>
          </p:nvSpPr>
          <p:spPr bwMode="auto">
            <a:xfrm>
              <a:off x="2160" y="1440"/>
              <a:ext cx="48" cy="240"/>
            </a:xfrm>
            <a:custGeom>
              <a:avLst/>
              <a:gdLst>
                <a:gd name="T0" fmla="*/ 0 w 48"/>
                <a:gd name="T1" fmla="*/ 240 h 240"/>
                <a:gd name="T2" fmla="*/ 48 w 48"/>
                <a:gd name="T3" fmla="*/ 144 h 240"/>
                <a:gd name="T4" fmla="*/ 0 w 48"/>
                <a:gd name="T5" fmla="*/ 0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240"/>
                  </a:moveTo>
                  <a:cubicBezTo>
                    <a:pt x="24" y="212"/>
                    <a:pt x="48" y="184"/>
                    <a:pt x="48" y="144"/>
                  </a:cubicBezTo>
                  <a:cubicBezTo>
                    <a:pt x="48" y="104"/>
                    <a:pt x="8" y="24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63" name="Freeform 56"/>
            <p:cNvSpPr>
              <a:spLocks/>
            </p:cNvSpPr>
            <p:nvPr/>
          </p:nvSpPr>
          <p:spPr bwMode="auto">
            <a:xfrm>
              <a:off x="2208" y="1584"/>
              <a:ext cx="112" cy="240"/>
            </a:xfrm>
            <a:custGeom>
              <a:avLst/>
              <a:gdLst>
                <a:gd name="T0" fmla="*/ 96 w 112"/>
                <a:gd name="T1" fmla="*/ 240 h 240"/>
                <a:gd name="T2" fmla="*/ 96 w 112"/>
                <a:gd name="T3" fmla="*/ 144 h 240"/>
                <a:gd name="T4" fmla="*/ 0 w 112"/>
                <a:gd name="T5" fmla="*/ 0 h 240"/>
                <a:gd name="T6" fmla="*/ 0 60000 65536"/>
                <a:gd name="T7" fmla="*/ 0 60000 65536"/>
                <a:gd name="T8" fmla="*/ 0 60000 65536"/>
                <a:gd name="T9" fmla="*/ 0 w 112"/>
                <a:gd name="T10" fmla="*/ 0 h 240"/>
                <a:gd name="T11" fmla="*/ 112 w 11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40">
                  <a:moveTo>
                    <a:pt x="96" y="240"/>
                  </a:moveTo>
                  <a:cubicBezTo>
                    <a:pt x="104" y="212"/>
                    <a:pt x="112" y="184"/>
                    <a:pt x="96" y="144"/>
                  </a:cubicBezTo>
                  <a:cubicBezTo>
                    <a:pt x="80" y="104"/>
                    <a:pt x="16" y="24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105" name="Freeform 57"/>
          <p:cNvSpPr>
            <a:spLocks/>
          </p:cNvSpPr>
          <p:nvPr/>
        </p:nvSpPr>
        <p:spPr bwMode="auto">
          <a:xfrm>
            <a:off x="2057400" y="4813300"/>
            <a:ext cx="1600200" cy="520700"/>
          </a:xfrm>
          <a:custGeom>
            <a:avLst/>
            <a:gdLst>
              <a:gd name="T0" fmla="*/ 1008 w 1008"/>
              <a:gd name="T1" fmla="*/ 328 h 328"/>
              <a:gd name="T2" fmla="*/ 440 w 1008"/>
              <a:gd name="T3" fmla="*/ 189 h 328"/>
              <a:gd name="T4" fmla="*/ 121 w 1008"/>
              <a:gd name="T5" fmla="*/ 68 h 328"/>
              <a:gd name="T6" fmla="*/ 0 w 1008"/>
              <a:gd name="T7" fmla="*/ 0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328"/>
              <a:gd name="T14" fmla="*/ 1008 w 1008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328">
                <a:moveTo>
                  <a:pt x="1008" y="328"/>
                </a:moveTo>
                <a:cubicBezTo>
                  <a:pt x="914" y="305"/>
                  <a:pt x="588" y="232"/>
                  <a:pt x="440" y="189"/>
                </a:cubicBezTo>
                <a:cubicBezTo>
                  <a:pt x="292" y="146"/>
                  <a:pt x="194" y="99"/>
                  <a:pt x="121" y="68"/>
                </a:cubicBezTo>
                <a:cubicBezTo>
                  <a:pt x="48" y="37"/>
                  <a:pt x="25" y="14"/>
                  <a:pt x="0" y="0"/>
                </a:cubicBezTo>
              </a:path>
            </a:pathLst>
          </a:custGeom>
          <a:noFill/>
          <a:ln w="38100" cmpd="sng">
            <a:solidFill>
              <a:srgbClr val="8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06" name="Freeform 58"/>
          <p:cNvSpPr>
            <a:spLocks/>
          </p:cNvSpPr>
          <p:nvPr/>
        </p:nvSpPr>
        <p:spPr bwMode="auto">
          <a:xfrm>
            <a:off x="2033588" y="4006850"/>
            <a:ext cx="1082675" cy="766763"/>
          </a:xfrm>
          <a:custGeom>
            <a:avLst/>
            <a:gdLst>
              <a:gd name="T0" fmla="*/ 682 w 682"/>
              <a:gd name="T1" fmla="*/ 0 h 483"/>
              <a:gd name="T2" fmla="*/ 417 w 682"/>
              <a:gd name="T3" fmla="*/ 303 h 483"/>
              <a:gd name="T4" fmla="*/ 220 w 682"/>
              <a:gd name="T5" fmla="*/ 455 h 483"/>
              <a:gd name="T6" fmla="*/ 0 w 682"/>
              <a:gd name="T7" fmla="*/ 470 h 483"/>
              <a:gd name="T8" fmla="*/ 0 60000 65536"/>
              <a:gd name="T9" fmla="*/ 0 60000 65536"/>
              <a:gd name="T10" fmla="*/ 0 60000 65536"/>
              <a:gd name="T11" fmla="*/ 0 60000 65536"/>
              <a:gd name="T12" fmla="*/ 0 w 682"/>
              <a:gd name="T13" fmla="*/ 0 h 483"/>
              <a:gd name="T14" fmla="*/ 682 w 682"/>
              <a:gd name="T15" fmla="*/ 483 h 4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2" h="483">
                <a:moveTo>
                  <a:pt x="682" y="0"/>
                </a:moveTo>
                <a:cubicBezTo>
                  <a:pt x="638" y="51"/>
                  <a:pt x="494" y="227"/>
                  <a:pt x="417" y="303"/>
                </a:cubicBezTo>
                <a:cubicBezTo>
                  <a:pt x="340" y="379"/>
                  <a:pt x="289" y="427"/>
                  <a:pt x="220" y="455"/>
                </a:cubicBezTo>
                <a:cubicBezTo>
                  <a:pt x="151" y="483"/>
                  <a:pt x="46" y="467"/>
                  <a:pt x="0" y="470"/>
                </a:cubicBezTo>
              </a:path>
            </a:pathLst>
          </a:custGeom>
          <a:noFill/>
          <a:ln w="38100" cmpd="sng">
            <a:solidFill>
              <a:srgbClr val="8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7192" name="WordArt 59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858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Паливні</a:t>
            </a: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  ресурси  світу</a:t>
            </a:r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4343400" y="3048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800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>
                <a:solidFill>
                  <a:srgbClr val="660033"/>
                </a:solidFill>
              </a:rPr>
              <a:t>1</a:t>
            </a:r>
            <a:endParaRPr lang="ru-RU" b="1">
              <a:solidFill>
                <a:srgbClr val="660033"/>
              </a:solidFill>
            </a:endParaRPr>
          </a:p>
        </p:txBody>
      </p: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-76200" y="5443538"/>
            <a:ext cx="1828800" cy="887412"/>
            <a:chOff x="-48" y="3429"/>
            <a:chExt cx="1152" cy="559"/>
          </a:xfrm>
        </p:grpSpPr>
        <p:sp>
          <p:nvSpPr>
            <p:cNvPr id="7260" name="Freeform 67" descr="Фиолетовый узор"/>
            <p:cNvSpPr>
              <a:spLocks/>
            </p:cNvSpPr>
            <p:nvPr/>
          </p:nvSpPr>
          <p:spPr bwMode="auto">
            <a:xfrm>
              <a:off x="-30" y="3429"/>
              <a:ext cx="1130" cy="559"/>
            </a:xfrm>
            <a:custGeom>
              <a:avLst/>
              <a:gdLst>
                <a:gd name="T0" fmla="*/ 15 w 1130"/>
                <a:gd name="T1" fmla="*/ 12 h 559"/>
                <a:gd name="T2" fmla="*/ 538 w 1130"/>
                <a:gd name="T3" fmla="*/ 4 h 559"/>
                <a:gd name="T4" fmla="*/ 947 w 1130"/>
                <a:gd name="T5" fmla="*/ 19 h 559"/>
                <a:gd name="T6" fmla="*/ 1129 w 1130"/>
                <a:gd name="T7" fmla="*/ 368 h 559"/>
                <a:gd name="T8" fmla="*/ 1121 w 1130"/>
                <a:gd name="T9" fmla="*/ 474 h 559"/>
                <a:gd name="T10" fmla="*/ 0 w 1130"/>
                <a:gd name="T11" fmla="*/ 482 h 559"/>
                <a:gd name="T12" fmla="*/ 15 w 1130"/>
                <a:gd name="T13" fmla="*/ 12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0"/>
                <a:gd name="T22" fmla="*/ 0 h 559"/>
                <a:gd name="T23" fmla="*/ 1130 w 1130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0" h="559">
                  <a:moveTo>
                    <a:pt x="15" y="12"/>
                  </a:moveTo>
                  <a:lnTo>
                    <a:pt x="538" y="4"/>
                  </a:lnTo>
                  <a:cubicBezTo>
                    <a:pt x="693" y="5"/>
                    <a:pt x="871" y="0"/>
                    <a:pt x="947" y="19"/>
                  </a:cubicBezTo>
                  <a:lnTo>
                    <a:pt x="1129" y="368"/>
                  </a:lnTo>
                  <a:cubicBezTo>
                    <a:pt x="1126" y="403"/>
                    <a:pt x="1130" y="440"/>
                    <a:pt x="1121" y="474"/>
                  </a:cubicBezTo>
                  <a:cubicBezTo>
                    <a:pt x="933" y="493"/>
                    <a:pt x="184" y="559"/>
                    <a:pt x="0" y="482"/>
                  </a:cubicBezTo>
                  <a:cubicBezTo>
                    <a:pt x="0" y="482"/>
                    <a:pt x="15" y="12"/>
                    <a:pt x="15" y="12"/>
                  </a:cubicBezTo>
                  <a:close/>
                </a:path>
              </a:pathLst>
            </a:custGeom>
            <a:blipFill dpi="0" rotWithShape="0">
              <a:blip r:embed="rId10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1" name="Freeform 69"/>
            <p:cNvSpPr>
              <a:spLocks/>
            </p:cNvSpPr>
            <p:nvPr/>
          </p:nvSpPr>
          <p:spPr bwMode="auto">
            <a:xfrm>
              <a:off x="-48" y="3456"/>
              <a:ext cx="1152" cy="384"/>
            </a:xfrm>
            <a:custGeom>
              <a:avLst/>
              <a:gdLst>
                <a:gd name="T0" fmla="*/ 0 w 1152"/>
                <a:gd name="T1" fmla="*/ 0 h 384"/>
                <a:gd name="T2" fmla="*/ 960 w 1152"/>
                <a:gd name="T3" fmla="*/ 0 h 384"/>
                <a:gd name="T4" fmla="*/ 1152 w 1152"/>
                <a:gd name="T5" fmla="*/ 384 h 384"/>
                <a:gd name="T6" fmla="*/ 0 60000 65536"/>
                <a:gd name="T7" fmla="*/ 0 60000 65536"/>
                <a:gd name="T8" fmla="*/ 0 60000 65536"/>
                <a:gd name="T9" fmla="*/ 0 w 1152"/>
                <a:gd name="T10" fmla="*/ 0 h 384"/>
                <a:gd name="T11" fmla="*/ 1152 w 115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384">
                  <a:moveTo>
                    <a:pt x="0" y="0"/>
                  </a:moveTo>
                  <a:lnTo>
                    <a:pt x="960" y="0"/>
                  </a:lnTo>
                  <a:lnTo>
                    <a:pt x="1152" y="384"/>
                  </a:lnTo>
                </a:path>
              </a:pathLst>
            </a:custGeom>
            <a:noFill/>
            <a:ln w="762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0" y="6096008"/>
            <a:ext cx="2362200" cy="369888"/>
            <a:chOff x="96" y="3840"/>
            <a:chExt cx="1488" cy="233"/>
          </a:xfrm>
        </p:grpSpPr>
        <p:sp>
          <p:nvSpPr>
            <p:cNvPr id="7258" name="Text Box 63"/>
            <p:cNvSpPr txBox="1">
              <a:spLocks noChangeArrowheads="1"/>
            </p:cNvSpPr>
            <p:nvPr/>
          </p:nvSpPr>
          <p:spPr bwMode="auto">
            <a:xfrm>
              <a:off x="192" y="3840"/>
              <a:ext cx="13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 dirty="0" err="1">
                  <a:solidFill>
                    <a:srgbClr val="FFFF00"/>
                  </a:solidFill>
                </a:rPr>
                <a:t>-</a:t>
              </a:r>
              <a:r>
                <a:rPr lang="uk-UA" b="1" i="1" dirty="0" err="1"/>
                <a:t>Перська</a:t>
              </a:r>
              <a:r>
                <a:rPr lang="uk-UA" b="1" i="1" dirty="0"/>
                <a:t> затока;</a:t>
              </a:r>
              <a:endParaRPr lang="ru-RU" b="1" i="1" dirty="0"/>
            </a:p>
          </p:txBody>
        </p:sp>
        <p:sp>
          <p:nvSpPr>
            <p:cNvPr id="2112" name="Oval 64"/>
            <p:cNvSpPr>
              <a:spLocks noChangeArrowheads="1"/>
            </p:cNvSpPr>
            <p:nvPr/>
          </p:nvSpPr>
          <p:spPr bwMode="auto">
            <a:xfrm>
              <a:off x="96" y="3888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b="1"/>
                <a:t>1</a:t>
              </a:r>
              <a:endParaRPr lang="ru-RU" b="1"/>
            </a:p>
          </p:txBody>
        </p:sp>
      </p:grp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5029200" y="1219200"/>
            <a:ext cx="2057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Західно-Сибірський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4800600" y="1676400"/>
            <a:ext cx="19050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Волго-Уральський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838200" y="2286000"/>
            <a:ext cx="533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uk-UA" sz="1800" b="1" i="1">
                <a:solidFill>
                  <a:srgbClr val="660033"/>
                </a:solidFill>
              </a:rPr>
              <a:t>Техаський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2124" name="Rectangle 76"/>
          <p:cNvSpPr>
            <a:spLocks noChangeArrowheads="1"/>
          </p:cNvSpPr>
          <p:nvPr/>
        </p:nvSpPr>
        <p:spPr bwMode="auto">
          <a:xfrm>
            <a:off x="1066800" y="762000"/>
            <a:ext cx="1447800" cy="152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Аляскинський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grpSp>
        <p:nvGrpSpPr>
          <p:cNvPr id="15" name="Group 101"/>
          <p:cNvGrpSpPr>
            <a:grpSpLocks/>
          </p:cNvGrpSpPr>
          <p:nvPr/>
        </p:nvGrpSpPr>
        <p:grpSpPr bwMode="auto">
          <a:xfrm>
            <a:off x="762000" y="2362200"/>
            <a:ext cx="152400" cy="152400"/>
            <a:chOff x="480" y="1488"/>
            <a:chExt cx="96" cy="96"/>
          </a:xfrm>
        </p:grpSpPr>
        <p:sp>
          <p:nvSpPr>
            <p:cNvPr id="7256" name="AutoShape 12"/>
            <p:cNvSpPr>
              <a:spLocks noChangeArrowheads="1"/>
            </p:cNvSpPr>
            <p:nvPr/>
          </p:nvSpPr>
          <p:spPr bwMode="auto">
            <a:xfrm rot="10800000">
              <a:off x="480" y="1488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7" name="AutoShape 11"/>
            <p:cNvSpPr>
              <a:spLocks noChangeArrowheads="1"/>
            </p:cNvSpPr>
            <p:nvPr/>
          </p:nvSpPr>
          <p:spPr bwMode="auto">
            <a:xfrm rot="10800000">
              <a:off x="528" y="1488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25" name="Oval 77"/>
          <p:cNvSpPr>
            <a:spLocks noChangeArrowheads="1"/>
          </p:cNvSpPr>
          <p:nvPr/>
        </p:nvSpPr>
        <p:spPr bwMode="auto">
          <a:xfrm>
            <a:off x="708025" y="2695575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800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>
                <a:solidFill>
                  <a:srgbClr val="660033"/>
                </a:solidFill>
              </a:rPr>
              <a:t>2</a:t>
            </a:r>
            <a:endParaRPr lang="ru-RU" b="1">
              <a:solidFill>
                <a:srgbClr val="660033"/>
              </a:solidFill>
            </a:endParaRPr>
          </a:p>
        </p:txBody>
      </p:sp>
      <p:grpSp>
        <p:nvGrpSpPr>
          <p:cNvPr id="16" name="Group 102"/>
          <p:cNvGrpSpPr>
            <a:grpSpLocks/>
          </p:cNvGrpSpPr>
          <p:nvPr/>
        </p:nvGrpSpPr>
        <p:grpSpPr bwMode="auto">
          <a:xfrm>
            <a:off x="874713" y="2568575"/>
            <a:ext cx="228600" cy="152400"/>
            <a:chOff x="528" y="1632"/>
            <a:chExt cx="144" cy="96"/>
          </a:xfrm>
        </p:grpSpPr>
        <p:sp>
          <p:nvSpPr>
            <p:cNvPr id="7254" name="AutoShape 14"/>
            <p:cNvSpPr>
              <a:spLocks noChangeArrowheads="1"/>
            </p:cNvSpPr>
            <p:nvPr/>
          </p:nvSpPr>
          <p:spPr bwMode="auto">
            <a:xfrm rot="10800000">
              <a:off x="624" y="1632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5" name="AutoShape 16"/>
            <p:cNvSpPr>
              <a:spLocks noChangeArrowheads="1"/>
            </p:cNvSpPr>
            <p:nvPr/>
          </p:nvSpPr>
          <p:spPr bwMode="auto">
            <a:xfrm rot="10800000">
              <a:off x="528" y="1632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81"/>
          <p:cNvGrpSpPr>
            <a:grpSpLocks/>
          </p:cNvGrpSpPr>
          <p:nvPr/>
        </p:nvGrpSpPr>
        <p:grpSpPr bwMode="auto">
          <a:xfrm>
            <a:off x="0" y="6461134"/>
            <a:ext cx="3124200" cy="369888"/>
            <a:chOff x="96" y="3984"/>
            <a:chExt cx="1968" cy="233"/>
          </a:xfrm>
        </p:grpSpPr>
        <p:sp>
          <p:nvSpPr>
            <p:cNvPr id="7252" name="Text Box 79"/>
            <p:cNvSpPr txBox="1">
              <a:spLocks noChangeArrowheads="1"/>
            </p:cNvSpPr>
            <p:nvPr/>
          </p:nvSpPr>
          <p:spPr bwMode="auto">
            <a:xfrm>
              <a:off x="223" y="3984"/>
              <a:ext cx="18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 dirty="0" err="1">
                  <a:solidFill>
                    <a:srgbClr val="FFFF00"/>
                  </a:solidFill>
                </a:rPr>
                <a:t>-</a:t>
              </a:r>
              <a:r>
                <a:rPr lang="uk-UA" b="1" i="1" dirty="0" err="1"/>
                <a:t>Мексиканська</a:t>
              </a:r>
              <a:r>
                <a:rPr lang="uk-UA" b="1" i="1" dirty="0"/>
                <a:t> затока</a:t>
              </a:r>
              <a:r>
                <a:rPr lang="uk-UA" b="1" i="1" dirty="0" smtClean="0"/>
                <a:t>;</a:t>
              </a:r>
              <a:endParaRPr lang="ru-RU" b="1" i="1" dirty="0"/>
            </a:p>
          </p:txBody>
        </p:sp>
        <p:sp>
          <p:nvSpPr>
            <p:cNvPr id="2128" name="Oval 80"/>
            <p:cNvSpPr>
              <a:spLocks noChangeArrowheads="1"/>
            </p:cNvSpPr>
            <p:nvPr/>
          </p:nvSpPr>
          <p:spPr bwMode="auto">
            <a:xfrm>
              <a:off x="96" y="403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b="1"/>
                <a:t>2</a:t>
              </a:r>
              <a:endParaRPr lang="ru-RU" b="1"/>
            </a:p>
          </p:txBody>
        </p:sp>
      </p:grpSp>
      <p:sp>
        <p:nvSpPr>
          <p:cNvPr id="2130" name="Oval 82"/>
          <p:cNvSpPr>
            <a:spLocks noChangeArrowheads="1"/>
          </p:cNvSpPr>
          <p:nvPr/>
        </p:nvSpPr>
        <p:spPr bwMode="auto">
          <a:xfrm>
            <a:off x="381000" y="1981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800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>
                <a:solidFill>
                  <a:srgbClr val="660033"/>
                </a:solidFill>
              </a:rPr>
              <a:t>3</a:t>
            </a:r>
            <a:endParaRPr lang="ru-RU" b="1">
              <a:solidFill>
                <a:srgbClr val="660033"/>
              </a:solidFill>
            </a:endParaRPr>
          </a:p>
        </p:txBody>
      </p: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2270125" y="6107121"/>
            <a:ext cx="2468563" cy="369888"/>
            <a:chOff x="2784" y="3936"/>
            <a:chExt cx="1555" cy="233"/>
          </a:xfrm>
        </p:grpSpPr>
        <p:sp>
          <p:nvSpPr>
            <p:cNvPr id="2131" name="Oval 83"/>
            <p:cNvSpPr>
              <a:spLocks noChangeArrowheads="1"/>
            </p:cNvSpPr>
            <p:nvPr/>
          </p:nvSpPr>
          <p:spPr bwMode="auto">
            <a:xfrm>
              <a:off x="2784" y="398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b="1"/>
                <a:t>3</a:t>
              </a:r>
              <a:endParaRPr lang="ru-RU" b="1"/>
            </a:p>
          </p:txBody>
        </p:sp>
        <p:sp>
          <p:nvSpPr>
            <p:cNvPr id="7251" name="Rectangle 84"/>
            <p:cNvSpPr>
              <a:spLocks noChangeArrowheads="1"/>
            </p:cNvSpPr>
            <p:nvPr/>
          </p:nvSpPr>
          <p:spPr bwMode="auto">
            <a:xfrm>
              <a:off x="2880" y="3936"/>
              <a:ext cx="14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 i="1" dirty="0" err="1">
                  <a:solidFill>
                    <a:srgbClr val="FFFF00"/>
                  </a:solidFill>
                </a:rPr>
                <a:t>-</a:t>
              </a:r>
              <a:r>
                <a:rPr lang="uk-UA" b="1" i="1" dirty="0" err="1"/>
                <a:t>Каліфорнійський</a:t>
              </a:r>
              <a:r>
                <a:rPr lang="uk-UA" b="1" i="1" dirty="0"/>
                <a:t>;</a:t>
              </a:r>
              <a:endParaRPr lang="ru-RU" b="1" i="1" dirty="0"/>
            </a:p>
          </p:txBody>
        </p:sp>
      </p:grp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990600" y="1676400"/>
            <a:ext cx="2133600" cy="152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uk-UA" sz="1800" b="1" i="1">
                <a:solidFill>
                  <a:srgbClr val="660033"/>
                </a:solidFill>
              </a:rPr>
              <a:t>Західно-Канадський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grpSp>
        <p:nvGrpSpPr>
          <p:cNvPr id="19" name="Group 106"/>
          <p:cNvGrpSpPr>
            <a:grpSpLocks/>
          </p:cNvGrpSpPr>
          <p:nvPr/>
        </p:nvGrpSpPr>
        <p:grpSpPr bwMode="auto">
          <a:xfrm>
            <a:off x="838200" y="1524000"/>
            <a:ext cx="228600" cy="228600"/>
            <a:chOff x="528" y="960"/>
            <a:chExt cx="144" cy="144"/>
          </a:xfrm>
        </p:grpSpPr>
        <p:sp>
          <p:nvSpPr>
            <p:cNvPr id="7248" name="AutoShape 18"/>
            <p:cNvSpPr>
              <a:spLocks noChangeArrowheads="1"/>
            </p:cNvSpPr>
            <p:nvPr/>
          </p:nvSpPr>
          <p:spPr bwMode="auto">
            <a:xfrm rot="10800000">
              <a:off x="528" y="960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9" name="AutoShape 19"/>
            <p:cNvSpPr>
              <a:spLocks noChangeArrowheads="1"/>
            </p:cNvSpPr>
            <p:nvPr/>
          </p:nvSpPr>
          <p:spPr bwMode="auto">
            <a:xfrm rot="10800000">
              <a:off x="624" y="1008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35" name="Rectangle 87"/>
          <p:cNvSpPr>
            <a:spLocks noChangeArrowheads="1"/>
          </p:cNvSpPr>
          <p:nvPr/>
        </p:nvSpPr>
        <p:spPr bwMode="auto">
          <a:xfrm>
            <a:off x="2819400" y="3048000"/>
            <a:ext cx="1295400" cy="15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uk-UA" sz="1800" b="1" i="1">
                <a:solidFill>
                  <a:srgbClr val="660033"/>
                </a:solidFill>
              </a:rPr>
              <a:t>Сахарський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grpSp>
        <p:nvGrpSpPr>
          <p:cNvPr id="20" name="Group 100"/>
          <p:cNvGrpSpPr>
            <a:grpSpLocks/>
          </p:cNvGrpSpPr>
          <p:nvPr/>
        </p:nvGrpSpPr>
        <p:grpSpPr bwMode="auto">
          <a:xfrm>
            <a:off x="3276600" y="2667000"/>
            <a:ext cx="457200" cy="381000"/>
            <a:chOff x="2064" y="1680"/>
            <a:chExt cx="288" cy="240"/>
          </a:xfrm>
        </p:grpSpPr>
        <p:sp>
          <p:nvSpPr>
            <p:cNvPr id="7244" name="AutoShape 20"/>
            <p:cNvSpPr>
              <a:spLocks noChangeArrowheads="1"/>
            </p:cNvSpPr>
            <p:nvPr/>
          </p:nvSpPr>
          <p:spPr bwMode="auto">
            <a:xfrm rot="10800000">
              <a:off x="2064" y="1680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5" name="AutoShape 21"/>
            <p:cNvSpPr>
              <a:spLocks noChangeArrowheads="1"/>
            </p:cNvSpPr>
            <p:nvPr/>
          </p:nvSpPr>
          <p:spPr bwMode="auto">
            <a:xfrm rot="10800000">
              <a:off x="2256" y="1776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6" name="AutoShape 23"/>
            <p:cNvSpPr>
              <a:spLocks noChangeArrowheads="1"/>
            </p:cNvSpPr>
            <p:nvPr/>
          </p:nvSpPr>
          <p:spPr bwMode="auto">
            <a:xfrm rot="10800000">
              <a:off x="2112" y="1728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7" name="AutoShape 22"/>
            <p:cNvSpPr>
              <a:spLocks noChangeArrowheads="1"/>
            </p:cNvSpPr>
            <p:nvPr/>
          </p:nvSpPr>
          <p:spPr bwMode="auto">
            <a:xfrm rot="10800000">
              <a:off x="2304" y="1824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2895600" y="3429000"/>
            <a:ext cx="1981200" cy="152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uk-UA" sz="1800" b="1" i="1">
                <a:solidFill>
                  <a:srgbClr val="660033"/>
                </a:solidFill>
              </a:rPr>
              <a:t>Гвінейська затока</a:t>
            </a:r>
            <a:endParaRPr lang="ru-RU" sz="1800" b="1" i="1">
              <a:solidFill>
                <a:srgbClr val="660033"/>
              </a:solidFill>
            </a:endParaRPr>
          </a:p>
        </p:txBody>
      </p:sp>
      <p:grpSp>
        <p:nvGrpSpPr>
          <p:cNvPr id="21" name="Group 104"/>
          <p:cNvGrpSpPr>
            <a:grpSpLocks/>
          </p:cNvGrpSpPr>
          <p:nvPr/>
        </p:nvGrpSpPr>
        <p:grpSpPr bwMode="auto">
          <a:xfrm>
            <a:off x="3276600" y="3581400"/>
            <a:ext cx="228600" cy="381000"/>
            <a:chOff x="2064" y="2256"/>
            <a:chExt cx="144" cy="240"/>
          </a:xfrm>
        </p:grpSpPr>
        <p:sp>
          <p:nvSpPr>
            <p:cNvPr id="7242" name="AutoShape 25"/>
            <p:cNvSpPr>
              <a:spLocks noChangeArrowheads="1"/>
            </p:cNvSpPr>
            <p:nvPr/>
          </p:nvSpPr>
          <p:spPr bwMode="auto">
            <a:xfrm rot="10800000">
              <a:off x="2160" y="2400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3" name="AutoShape 24"/>
            <p:cNvSpPr>
              <a:spLocks noChangeArrowheads="1"/>
            </p:cNvSpPr>
            <p:nvPr/>
          </p:nvSpPr>
          <p:spPr bwMode="auto">
            <a:xfrm rot="10800000">
              <a:off x="2064" y="2256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37" name="Rectangle 89"/>
          <p:cNvSpPr>
            <a:spLocks noChangeArrowheads="1"/>
          </p:cNvSpPr>
          <p:nvPr/>
        </p:nvSpPr>
        <p:spPr bwMode="auto">
          <a:xfrm rot="-1620505">
            <a:off x="0" y="3284538"/>
            <a:ext cx="1371600" cy="4572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uk-UA" sz="1800" b="1" i="1">
                <a:solidFill>
                  <a:srgbClr val="660033"/>
                </a:solidFill>
              </a:rPr>
              <a:t>Центральна</a:t>
            </a:r>
          </a:p>
          <a:p>
            <a:pPr algn="l">
              <a:lnSpc>
                <a:spcPct val="80000"/>
              </a:lnSpc>
            </a:pPr>
            <a:r>
              <a:rPr lang="uk-UA" sz="1800" b="1" i="1">
                <a:solidFill>
                  <a:srgbClr val="660033"/>
                </a:solidFill>
              </a:rPr>
              <a:t>Америка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2138" name="Oval 90"/>
          <p:cNvSpPr>
            <a:spLocks noChangeArrowheads="1"/>
          </p:cNvSpPr>
          <p:nvPr/>
        </p:nvSpPr>
        <p:spPr bwMode="auto">
          <a:xfrm>
            <a:off x="3352800" y="1447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800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>
                <a:solidFill>
                  <a:srgbClr val="660033"/>
                </a:solidFill>
              </a:rPr>
              <a:t>4</a:t>
            </a:r>
            <a:endParaRPr lang="ru-RU" b="1">
              <a:solidFill>
                <a:srgbClr val="660033"/>
              </a:solidFill>
            </a:endParaRPr>
          </a:p>
        </p:txBody>
      </p: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2971801" y="6461133"/>
            <a:ext cx="2112963" cy="369888"/>
            <a:chOff x="2112" y="3744"/>
            <a:chExt cx="1331" cy="233"/>
          </a:xfrm>
        </p:grpSpPr>
        <p:sp>
          <p:nvSpPr>
            <p:cNvPr id="2139" name="Oval 91"/>
            <p:cNvSpPr>
              <a:spLocks noChangeArrowheads="1"/>
            </p:cNvSpPr>
            <p:nvPr/>
          </p:nvSpPr>
          <p:spPr bwMode="auto">
            <a:xfrm>
              <a:off x="2112" y="37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b="1"/>
                <a:t>4</a:t>
              </a:r>
              <a:endParaRPr lang="ru-RU" b="1"/>
            </a:p>
          </p:txBody>
        </p:sp>
        <p:sp>
          <p:nvSpPr>
            <p:cNvPr id="7241" name="Rectangle 94"/>
            <p:cNvSpPr>
              <a:spLocks noChangeArrowheads="1"/>
            </p:cNvSpPr>
            <p:nvPr/>
          </p:nvSpPr>
          <p:spPr bwMode="auto">
            <a:xfrm>
              <a:off x="2256" y="3744"/>
              <a:ext cx="11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uk-UA" b="1" i="1" dirty="0" err="1">
                  <a:solidFill>
                    <a:srgbClr val="FFFF00"/>
                  </a:solidFill>
                </a:rPr>
                <a:t>-</a:t>
              </a:r>
              <a:r>
                <a:rPr lang="uk-UA" b="1" i="1" dirty="0" err="1"/>
                <a:t>Північне</a:t>
              </a:r>
              <a:r>
                <a:rPr lang="uk-UA" b="1" i="1" dirty="0"/>
                <a:t> море</a:t>
              </a:r>
              <a:endParaRPr lang="ru-RU" b="1" i="1" dirty="0"/>
            </a:p>
          </p:txBody>
        </p:sp>
      </p:grpSp>
      <p:grpSp>
        <p:nvGrpSpPr>
          <p:cNvPr id="23" name="Group 96"/>
          <p:cNvGrpSpPr>
            <a:grpSpLocks/>
          </p:cNvGrpSpPr>
          <p:nvPr/>
        </p:nvGrpSpPr>
        <p:grpSpPr bwMode="auto">
          <a:xfrm>
            <a:off x="3429000" y="1676400"/>
            <a:ext cx="152400" cy="228600"/>
            <a:chOff x="2160" y="1056"/>
            <a:chExt cx="96" cy="144"/>
          </a:xfrm>
        </p:grpSpPr>
        <p:sp>
          <p:nvSpPr>
            <p:cNvPr id="7238" name="AutoShape 30"/>
            <p:cNvSpPr>
              <a:spLocks noChangeArrowheads="1"/>
            </p:cNvSpPr>
            <p:nvPr/>
          </p:nvSpPr>
          <p:spPr bwMode="auto">
            <a:xfrm rot="10800000">
              <a:off x="2160" y="1104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9" name="AutoShape 31"/>
            <p:cNvSpPr>
              <a:spLocks noChangeArrowheads="1"/>
            </p:cNvSpPr>
            <p:nvPr/>
          </p:nvSpPr>
          <p:spPr bwMode="auto">
            <a:xfrm rot="10800000">
              <a:off x="2208" y="1056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103"/>
          <p:cNvGrpSpPr>
            <a:grpSpLocks/>
          </p:cNvGrpSpPr>
          <p:nvPr/>
        </p:nvGrpSpPr>
        <p:grpSpPr bwMode="auto">
          <a:xfrm>
            <a:off x="603250" y="2711450"/>
            <a:ext cx="152400" cy="304800"/>
            <a:chOff x="384" y="1680"/>
            <a:chExt cx="96" cy="192"/>
          </a:xfrm>
        </p:grpSpPr>
        <p:sp>
          <p:nvSpPr>
            <p:cNvPr id="7236" name="AutoShape 26"/>
            <p:cNvSpPr>
              <a:spLocks noChangeArrowheads="1"/>
            </p:cNvSpPr>
            <p:nvPr/>
          </p:nvSpPr>
          <p:spPr bwMode="auto">
            <a:xfrm rot="10800000">
              <a:off x="432" y="1776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7" name="AutoShape 29"/>
            <p:cNvSpPr>
              <a:spLocks noChangeArrowheads="1"/>
            </p:cNvSpPr>
            <p:nvPr/>
          </p:nvSpPr>
          <p:spPr bwMode="auto">
            <a:xfrm rot="10800000">
              <a:off x="384" y="1680"/>
              <a:ext cx="48" cy="96"/>
            </a:xfrm>
            <a:custGeom>
              <a:avLst/>
              <a:gdLst>
                <a:gd name="T0" fmla="*/ 41 w 21600"/>
                <a:gd name="T1" fmla="*/ 48 h 21600"/>
                <a:gd name="T2" fmla="*/ 24 w 21600"/>
                <a:gd name="T3" fmla="*/ 96 h 21600"/>
                <a:gd name="T4" fmla="*/ 7 w 21600"/>
                <a:gd name="T5" fmla="*/ 48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5175 h 21600"/>
                <a:gd name="T14" fmla="*/ 16650 w 21600"/>
                <a:gd name="T15" fmla="*/ 16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5" name="Rectangle 107"/>
          <p:cNvSpPr>
            <a:spLocks noChangeArrowheads="1"/>
          </p:cNvSpPr>
          <p:nvPr/>
        </p:nvSpPr>
        <p:spPr bwMode="auto">
          <a:xfrm>
            <a:off x="4876800" y="2133600"/>
            <a:ext cx="21336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Середньо-Азіатський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2156" name="Rectangle 108"/>
          <p:cNvSpPr>
            <a:spLocks noChangeArrowheads="1"/>
          </p:cNvSpPr>
          <p:nvPr/>
        </p:nvSpPr>
        <p:spPr bwMode="auto">
          <a:xfrm>
            <a:off x="6400800" y="3581400"/>
            <a:ext cx="1143000" cy="2286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Зондський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grpSp>
        <p:nvGrpSpPr>
          <p:cNvPr id="25" name="Group 117"/>
          <p:cNvGrpSpPr>
            <a:grpSpLocks/>
          </p:cNvGrpSpPr>
          <p:nvPr/>
        </p:nvGrpSpPr>
        <p:grpSpPr bwMode="auto">
          <a:xfrm>
            <a:off x="4662487" y="6134105"/>
            <a:ext cx="3676649" cy="646113"/>
            <a:chOff x="3408" y="3878"/>
            <a:chExt cx="2316" cy="407"/>
          </a:xfrm>
        </p:grpSpPr>
        <p:grpSp>
          <p:nvGrpSpPr>
            <p:cNvPr id="26" name="Group 116"/>
            <p:cNvGrpSpPr>
              <a:grpSpLocks/>
            </p:cNvGrpSpPr>
            <p:nvPr/>
          </p:nvGrpSpPr>
          <p:grpSpPr bwMode="auto">
            <a:xfrm>
              <a:off x="3408" y="3936"/>
              <a:ext cx="432" cy="192"/>
              <a:chOff x="3408" y="3888"/>
              <a:chExt cx="432" cy="192"/>
            </a:xfrm>
          </p:grpSpPr>
          <p:sp>
            <p:nvSpPr>
              <p:cNvPr id="2160" name="Rectangle 112"/>
              <p:cNvSpPr>
                <a:spLocks noChangeArrowheads="1"/>
              </p:cNvSpPr>
              <p:nvPr/>
            </p:nvSpPr>
            <p:spPr bwMode="auto">
              <a:xfrm>
                <a:off x="3408" y="3888"/>
                <a:ext cx="432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35" name="Line 111"/>
              <p:cNvSpPr>
                <a:spLocks noChangeShapeType="1"/>
              </p:cNvSpPr>
              <p:nvPr/>
            </p:nvSpPr>
            <p:spPr bwMode="auto">
              <a:xfrm>
                <a:off x="3456" y="3984"/>
                <a:ext cx="336" cy="0"/>
              </a:xfrm>
              <a:prstGeom prst="line">
                <a:avLst/>
              </a:prstGeom>
              <a:noFill/>
              <a:ln w="76200">
                <a:solidFill>
                  <a:srgbClr val="66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33" name="Rectangle 115"/>
            <p:cNvSpPr>
              <a:spLocks noChangeArrowheads="1"/>
            </p:cNvSpPr>
            <p:nvPr/>
          </p:nvSpPr>
          <p:spPr bwMode="auto">
            <a:xfrm>
              <a:off x="3835" y="3878"/>
              <a:ext cx="188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uk-UA" b="1" i="1" dirty="0" err="1">
                  <a:solidFill>
                    <a:srgbClr val="FFFF00"/>
                  </a:solidFill>
                </a:rPr>
                <a:t>-</a:t>
              </a:r>
              <a:r>
                <a:rPr lang="uk-UA" b="1" i="1" dirty="0" err="1"/>
                <a:t>основні</a:t>
              </a:r>
              <a:r>
                <a:rPr lang="uk-UA" b="1" i="1" dirty="0"/>
                <a:t> міжнародні </a:t>
              </a:r>
            </a:p>
            <a:p>
              <a:pPr algn="l"/>
              <a:r>
                <a:rPr lang="uk-UA" b="1" i="1" dirty="0"/>
                <a:t>вантажопотоки нафти</a:t>
              </a:r>
              <a:endParaRPr lang="ru-RU" b="1" i="1" dirty="0"/>
            </a:p>
          </p:txBody>
        </p:sp>
      </p:grpSp>
      <p:sp>
        <p:nvSpPr>
          <p:cNvPr id="2086" name="Freeform 38"/>
          <p:cNvSpPr>
            <a:spLocks/>
          </p:cNvSpPr>
          <p:nvPr/>
        </p:nvSpPr>
        <p:spPr bwMode="auto">
          <a:xfrm>
            <a:off x="3717925" y="2586038"/>
            <a:ext cx="1108075" cy="893762"/>
          </a:xfrm>
          <a:custGeom>
            <a:avLst/>
            <a:gdLst>
              <a:gd name="T0" fmla="*/ 682 w 698"/>
              <a:gd name="T1" fmla="*/ 339 h 563"/>
              <a:gd name="T2" fmla="*/ 682 w 698"/>
              <a:gd name="T3" fmla="*/ 435 h 563"/>
              <a:gd name="T4" fmla="*/ 586 w 698"/>
              <a:gd name="T5" fmla="*/ 531 h 563"/>
              <a:gd name="T6" fmla="*/ 442 w 698"/>
              <a:gd name="T7" fmla="*/ 531 h 563"/>
              <a:gd name="T8" fmla="*/ 394 w 698"/>
              <a:gd name="T9" fmla="*/ 531 h 563"/>
              <a:gd name="T10" fmla="*/ 298 w 698"/>
              <a:gd name="T11" fmla="*/ 339 h 563"/>
              <a:gd name="T12" fmla="*/ 250 w 698"/>
              <a:gd name="T13" fmla="*/ 243 h 563"/>
              <a:gd name="T14" fmla="*/ 250 w 698"/>
              <a:gd name="T15" fmla="*/ 195 h 563"/>
              <a:gd name="T16" fmla="*/ 250 w 698"/>
              <a:gd name="T17" fmla="*/ 99 h 563"/>
              <a:gd name="T18" fmla="*/ 0 w 698"/>
              <a:gd name="T19" fmla="*/ 0 h 5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8"/>
              <a:gd name="T31" fmla="*/ 0 h 563"/>
              <a:gd name="T32" fmla="*/ 698 w 698"/>
              <a:gd name="T33" fmla="*/ 563 h 5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8" h="563">
                <a:moveTo>
                  <a:pt x="682" y="339"/>
                </a:moveTo>
                <a:cubicBezTo>
                  <a:pt x="690" y="371"/>
                  <a:pt x="698" y="403"/>
                  <a:pt x="682" y="435"/>
                </a:cubicBezTo>
                <a:cubicBezTo>
                  <a:pt x="666" y="467"/>
                  <a:pt x="626" y="515"/>
                  <a:pt x="586" y="531"/>
                </a:cubicBezTo>
                <a:cubicBezTo>
                  <a:pt x="546" y="547"/>
                  <a:pt x="474" y="531"/>
                  <a:pt x="442" y="531"/>
                </a:cubicBezTo>
                <a:cubicBezTo>
                  <a:pt x="410" y="531"/>
                  <a:pt x="418" y="563"/>
                  <a:pt x="394" y="531"/>
                </a:cubicBezTo>
                <a:cubicBezTo>
                  <a:pt x="370" y="499"/>
                  <a:pt x="322" y="387"/>
                  <a:pt x="298" y="339"/>
                </a:cubicBezTo>
                <a:cubicBezTo>
                  <a:pt x="274" y="291"/>
                  <a:pt x="258" y="267"/>
                  <a:pt x="250" y="243"/>
                </a:cubicBezTo>
                <a:cubicBezTo>
                  <a:pt x="242" y="219"/>
                  <a:pt x="250" y="219"/>
                  <a:pt x="250" y="195"/>
                </a:cubicBezTo>
                <a:cubicBezTo>
                  <a:pt x="250" y="171"/>
                  <a:pt x="292" y="132"/>
                  <a:pt x="250" y="99"/>
                </a:cubicBezTo>
                <a:cubicBezTo>
                  <a:pt x="208" y="66"/>
                  <a:pt x="52" y="21"/>
                  <a:pt x="0" y="0"/>
                </a:cubicBezTo>
              </a:path>
            </a:pathLst>
          </a:custGeom>
          <a:noFill/>
          <a:ln w="38100" cmpd="sng">
            <a:solidFill>
              <a:srgbClr val="8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21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81000" cy="304800"/>
          </a:xfrm>
          <a:prstGeom prst="actionButtonBackPrevious">
            <a:avLst/>
          </a:prstGeom>
          <a:solidFill>
            <a:srgbClr val="9900CC">
              <a:alpha val="50195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2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9900CC">
              <a:alpha val="50195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82550" y="5516563"/>
            <a:ext cx="1298575" cy="320675"/>
            <a:chOff x="52" y="3475"/>
            <a:chExt cx="818" cy="202"/>
          </a:xfrm>
        </p:grpSpPr>
        <p:sp>
          <p:nvSpPr>
            <p:cNvPr id="7230" name="Text Box 7"/>
            <p:cNvSpPr txBox="1">
              <a:spLocks noChangeArrowheads="1"/>
            </p:cNvSpPr>
            <p:nvPr/>
          </p:nvSpPr>
          <p:spPr bwMode="auto">
            <a:xfrm>
              <a:off x="108" y="3475"/>
              <a:ext cx="76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– нафта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sp>
          <p:nvSpPr>
            <p:cNvPr id="7231" name="AutoShape 9"/>
            <p:cNvSpPr>
              <a:spLocks noChangeArrowheads="1"/>
            </p:cNvSpPr>
            <p:nvPr/>
          </p:nvSpPr>
          <p:spPr bwMode="auto">
            <a:xfrm rot="10800000">
              <a:off x="52" y="3521"/>
              <a:ext cx="90" cy="136"/>
            </a:xfrm>
            <a:custGeom>
              <a:avLst/>
              <a:gdLst>
                <a:gd name="T0" fmla="*/ 76 w 21600"/>
                <a:gd name="T1" fmla="*/ 68 h 21600"/>
                <a:gd name="T2" fmla="*/ 45 w 21600"/>
                <a:gd name="T3" fmla="*/ 136 h 21600"/>
                <a:gd name="T4" fmla="*/ 14 w 21600"/>
                <a:gd name="T5" fmla="*/ 68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40 w 21600"/>
                <a:gd name="T13" fmla="*/ 5082 h 21600"/>
                <a:gd name="T14" fmla="*/ 16560 w 21600"/>
                <a:gd name="T15" fmla="*/ 165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79375" y="5845175"/>
            <a:ext cx="1601788" cy="320675"/>
            <a:chOff x="50" y="3682"/>
            <a:chExt cx="1009" cy="202"/>
          </a:xfrm>
        </p:grpSpPr>
        <p:sp>
          <p:nvSpPr>
            <p:cNvPr id="7228" name="Text Box 10"/>
            <p:cNvSpPr txBox="1">
              <a:spLocks noChangeArrowheads="1"/>
            </p:cNvSpPr>
            <p:nvPr/>
          </p:nvSpPr>
          <p:spPr bwMode="auto">
            <a:xfrm>
              <a:off x="106" y="3682"/>
              <a:ext cx="95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– прир. газ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sp>
          <p:nvSpPr>
            <p:cNvPr id="7229" name="AutoShape 13"/>
            <p:cNvSpPr>
              <a:spLocks noChangeArrowheads="1"/>
            </p:cNvSpPr>
            <p:nvPr/>
          </p:nvSpPr>
          <p:spPr bwMode="auto">
            <a:xfrm rot="10800000">
              <a:off x="50" y="3695"/>
              <a:ext cx="94" cy="143"/>
            </a:xfrm>
            <a:custGeom>
              <a:avLst/>
              <a:gdLst>
                <a:gd name="T0" fmla="*/ 80 w 21600"/>
                <a:gd name="T1" fmla="*/ 72 h 21600"/>
                <a:gd name="T2" fmla="*/ 47 w 21600"/>
                <a:gd name="T3" fmla="*/ 143 h 21600"/>
                <a:gd name="T4" fmla="*/ 14 w 21600"/>
                <a:gd name="T5" fmla="*/ 72 h 21600"/>
                <a:gd name="T6" fmla="*/ 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55 w 21600"/>
                <a:gd name="T13" fmla="*/ 5136 h 21600"/>
                <a:gd name="T14" fmla="*/ 16545 w 21600"/>
                <a:gd name="T15" fmla="*/ 16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600" y="21600"/>
                  </a:lnTo>
                  <a:lnTo>
                    <a:pt x="150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25" name="AutoShape 1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5608638"/>
            <a:ext cx="755650" cy="350837"/>
          </a:xfrm>
          <a:prstGeom prst="actionButtonBlank">
            <a:avLst/>
          </a:prstGeom>
          <a:solidFill>
            <a:srgbClr val="9900CC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uk-UA" sz="1200">
                <a:solidFill>
                  <a:schemeClr val="bg1"/>
                </a:solidFill>
              </a:rPr>
              <a:t>Діаграма</a:t>
            </a:r>
            <a:endParaRPr lang="en-US" sz="120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uk-UA" sz="1200">
                <a:solidFill>
                  <a:schemeClr val="bg1"/>
                </a:solidFill>
              </a:rPr>
              <a:t>-</a:t>
            </a:r>
            <a:r>
              <a:rPr lang="uk-UA" sz="1200" i="1">
                <a:solidFill>
                  <a:schemeClr val="bg1"/>
                </a:solidFill>
              </a:rPr>
              <a:t>нафта</a:t>
            </a:r>
            <a:endParaRPr lang="ru-RU" sz="1200" i="1">
              <a:solidFill>
                <a:schemeClr val="bg1"/>
              </a:solidFill>
            </a:endParaRPr>
          </a:p>
        </p:txBody>
      </p:sp>
      <p:sp>
        <p:nvSpPr>
          <p:cNvPr id="7226" name="AutoShape 1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43638"/>
            <a:ext cx="755650" cy="304800"/>
          </a:xfrm>
          <a:prstGeom prst="actionButtonBlank">
            <a:avLst/>
          </a:prstGeom>
          <a:solidFill>
            <a:srgbClr val="9900CC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1600" i="1">
                <a:solidFill>
                  <a:schemeClr val="bg1"/>
                </a:solidFill>
              </a:rPr>
              <a:t>вугілля</a:t>
            </a:r>
            <a:endParaRPr lang="ru-RU" sz="1600" i="1">
              <a:solidFill>
                <a:schemeClr val="bg1"/>
              </a:solidFill>
            </a:endParaRPr>
          </a:p>
        </p:txBody>
      </p:sp>
      <p:sp>
        <p:nvSpPr>
          <p:cNvPr id="7227" name="AutoShape 1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5959475"/>
            <a:ext cx="755650" cy="287338"/>
          </a:xfrm>
          <a:prstGeom prst="actionButtonBlank">
            <a:avLst/>
          </a:prstGeom>
          <a:solidFill>
            <a:srgbClr val="9900CC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uk-UA" sz="1200">
                <a:solidFill>
                  <a:schemeClr val="bg1"/>
                </a:solidFill>
              </a:rPr>
              <a:t>Діаграма</a:t>
            </a:r>
            <a:endParaRPr lang="en-US" sz="120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uk-UA" sz="1200">
                <a:solidFill>
                  <a:schemeClr val="bg1"/>
                </a:solidFill>
              </a:rPr>
              <a:t>-</a:t>
            </a:r>
            <a:r>
              <a:rPr lang="uk-UA" sz="1200" i="1">
                <a:solidFill>
                  <a:schemeClr val="bg1"/>
                </a:solidFill>
              </a:rPr>
              <a:t>газ</a:t>
            </a:r>
            <a:endParaRPr lang="ru-RU" sz="12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ик-т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ик-т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0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0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3" grpId="0" animBg="1"/>
      <p:bldP spid="2075" grpId="0" animBg="1"/>
      <p:bldP spid="2076" grpId="0" animBg="1"/>
      <p:bldP spid="2084" grpId="0" animBg="1"/>
      <p:bldP spid="2087" grpId="0" animBg="1"/>
      <p:bldP spid="2090" grpId="0" animBg="1"/>
      <p:bldP spid="2094" grpId="0" animBg="1"/>
      <p:bldP spid="2085" grpId="0" animBg="1"/>
      <p:bldP spid="2105" grpId="0" animBg="1"/>
      <p:bldP spid="2106" grpId="0" animBg="1"/>
      <p:bldP spid="2110" grpId="0" animBg="1" autoUpdateAnimBg="0"/>
      <p:bldP spid="2121" grpId="0" animBg="1" autoUpdateAnimBg="0"/>
      <p:bldP spid="2122" grpId="0" animBg="1" autoUpdateAnimBg="0"/>
      <p:bldP spid="2123" grpId="0" animBg="1" autoUpdateAnimBg="0"/>
      <p:bldP spid="2124" grpId="0" animBg="1" autoUpdateAnimBg="0"/>
      <p:bldP spid="2125" grpId="0" animBg="1" autoUpdateAnimBg="0"/>
      <p:bldP spid="2130" grpId="0" animBg="1" autoUpdateAnimBg="0"/>
      <p:bldP spid="2134" grpId="0" animBg="1" autoUpdateAnimBg="0"/>
      <p:bldP spid="2135" grpId="0" animBg="1" autoUpdateAnimBg="0"/>
      <p:bldP spid="2136" grpId="0" animBg="1" autoUpdateAnimBg="0"/>
      <p:bldP spid="2137" grpId="0" animBg="1" autoUpdateAnimBg="0"/>
      <p:bldP spid="2138" grpId="0" animBg="1" autoUpdateAnimBg="0"/>
      <p:bldP spid="2155" grpId="0" animBg="1" autoUpdateAnimBg="0"/>
      <p:bldP spid="2156" grpId="0" animBg="1" autoUpdateAnimBg="0"/>
      <p:bldP spid="20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47"/>
          <p:cNvSpPr>
            <a:spLocks noChangeArrowheads="1" noChangeShapeType="1" noTextEdit="1"/>
          </p:cNvSpPr>
          <p:nvPr/>
        </p:nvSpPr>
        <p:spPr bwMode="auto">
          <a:xfrm>
            <a:off x="323850" y="76200"/>
            <a:ext cx="8569325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Розвідані запаси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нафти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2394" name="Object 106"/>
          <p:cNvGraphicFramePr>
            <a:graphicFrameLocks noChangeAspect="1"/>
          </p:cNvGraphicFramePr>
          <p:nvPr/>
        </p:nvGraphicFramePr>
        <p:xfrm>
          <a:off x="0" y="620713"/>
          <a:ext cx="9144000" cy="617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4" imgW="8601000" imgH="5800725" progId="MSGraph.Chart.8">
                  <p:embed followColorScheme="full"/>
                </p:oleObj>
              </mc:Choice>
              <mc:Fallback>
                <p:oleObj name="Диаграмма" r:id="rId4" imgW="8601000" imgH="5800725" progId="MSGraph.Chart.8">
                  <p:embed followColorScheme="full"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713"/>
                        <a:ext cx="9144000" cy="617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07"/>
          <p:cNvSpPr txBox="1">
            <a:spLocks noChangeArrowheads="1"/>
          </p:cNvSpPr>
          <p:nvPr/>
        </p:nvSpPr>
        <p:spPr bwMode="auto">
          <a:xfrm>
            <a:off x="6300788" y="620713"/>
            <a:ext cx="233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>
                <a:solidFill>
                  <a:srgbClr val="CC0000"/>
                </a:solidFill>
              </a:rPr>
              <a:t>2005 р.</a:t>
            </a:r>
            <a:endParaRPr lang="ru-RU" sz="3200" b="1">
              <a:solidFill>
                <a:srgbClr val="CC0000"/>
              </a:solidFill>
            </a:endParaRPr>
          </a:p>
        </p:txBody>
      </p:sp>
      <p:sp>
        <p:nvSpPr>
          <p:cNvPr id="1030" name="AutoShape 108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AutoShape 110" descr="Пергамент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04800"/>
          </a:xfrm>
          <a:prstGeom prst="actionButtonBlank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1800" dirty="0">
                <a:solidFill>
                  <a:srgbClr val="808080"/>
                </a:solidFill>
              </a:rPr>
              <a:t>карта</a:t>
            </a:r>
            <a:endParaRPr lang="ru-RU" sz="18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394" grpId="0" bld="category" 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"/>
          <p:cNvSpPr>
            <a:spLocks noChangeArrowheads="1" noChangeShapeType="1" noTextEdit="1"/>
          </p:cNvSpPr>
          <p:nvPr/>
        </p:nvSpPr>
        <p:spPr bwMode="auto">
          <a:xfrm>
            <a:off x="323850" y="76200"/>
            <a:ext cx="8569325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Розвідані запаси природного газу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79512" y="687388"/>
          <a:ext cx="9144000" cy="617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иаграмма" r:id="rId4" imgW="8601000" imgH="5800725" progId="MSGraph.Chart.8">
                  <p:embed followColorScheme="full"/>
                </p:oleObj>
              </mc:Choice>
              <mc:Fallback>
                <p:oleObj name="Диаграмма" r:id="rId4" imgW="8601000" imgH="580072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87388"/>
                        <a:ext cx="9144000" cy="617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300788" y="620713"/>
            <a:ext cx="233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>
                <a:solidFill>
                  <a:srgbClr val="CC0000"/>
                </a:solidFill>
              </a:rPr>
              <a:t>2005 р.</a:t>
            </a:r>
            <a:endParaRPr lang="ru-RU" sz="3200" b="1">
              <a:solidFill>
                <a:srgbClr val="CC0000"/>
              </a:solidFill>
            </a:endParaRPr>
          </a:p>
        </p:txBody>
      </p:sp>
      <p:sp>
        <p:nvSpPr>
          <p:cNvPr id="2054" name="AutoShape 5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6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7" descr="Пергамент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04800"/>
          </a:xfrm>
          <a:prstGeom prst="actionButtonBlank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1800" dirty="0">
                <a:solidFill>
                  <a:srgbClr val="808080"/>
                </a:solidFill>
              </a:rPr>
              <a:t>карта</a:t>
            </a:r>
            <a:endParaRPr lang="ru-RU" sz="18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507" grpId="0" bld="category" 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-Політ"/>
          <p:cNvPicPr>
            <a:picLocks noChangeAspect="1" noChangeArrowheads="1"/>
          </p:cNvPicPr>
          <p:nvPr/>
        </p:nvPicPr>
        <p:blipFill>
          <a:blip r:embed="rId9" cstate="print"/>
          <a:srcRect l="14146" t="5951" b="32835"/>
          <a:stretch>
            <a:fillRect/>
          </a:stretch>
        </p:blipFill>
        <p:spPr bwMode="auto">
          <a:xfrm>
            <a:off x="0" y="533400"/>
            <a:ext cx="9144000" cy="5486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8195" name="WordArt 47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858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Паливні  ресурси  світу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-76200" y="5443538"/>
            <a:ext cx="1828800" cy="887412"/>
            <a:chOff x="-48" y="3429"/>
            <a:chExt cx="1152" cy="559"/>
          </a:xfrm>
        </p:grpSpPr>
        <p:sp>
          <p:nvSpPr>
            <p:cNvPr id="8265" name="Freeform 50" descr="Фиолетовый узор"/>
            <p:cNvSpPr>
              <a:spLocks/>
            </p:cNvSpPr>
            <p:nvPr/>
          </p:nvSpPr>
          <p:spPr bwMode="auto">
            <a:xfrm>
              <a:off x="-30" y="3429"/>
              <a:ext cx="1130" cy="559"/>
            </a:xfrm>
            <a:custGeom>
              <a:avLst/>
              <a:gdLst>
                <a:gd name="T0" fmla="*/ 15 w 1130"/>
                <a:gd name="T1" fmla="*/ 12 h 559"/>
                <a:gd name="T2" fmla="*/ 538 w 1130"/>
                <a:gd name="T3" fmla="*/ 4 h 559"/>
                <a:gd name="T4" fmla="*/ 947 w 1130"/>
                <a:gd name="T5" fmla="*/ 19 h 559"/>
                <a:gd name="T6" fmla="*/ 1129 w 1130"/>
                <a:gd name="T7" fmla="*/ 368 h 559"/>
                <a:gd name="T8" fmla="*/ 1121 w 1130"/>
                <a:gd name="T9" fmla="*/ 474 h 559"/>
                <a:gd name="T10" fmla="*/ 0 w 1130"/>
                <a:gd name="T11" fmla="*/ 482 h 559"/>
                <a:gd name="T12" fmla="*/ 15 w 1130"/>
                <a:gd name="T13" fmla="*/ 12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0"/>
                <a:gd name="T22" fmla="*/ 0 h 559"/>
                <a:gd name="T23" fmla="*/ 1130 w 1130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0" h="559">
                  <a:moveTo>
                    <a:pt x="15" y="12"/>
                  </a:moveTo>
                  <a:lnTo>
                    <a:pt x="538" y="4"/>
                  </a:lnTo>
                  <a:cubicBezTo>
                    <a:pt x="693" y="5"/>
                    <a:pt x="871" y="0"/>
                    <a:pt x="947" y="19"/>
                  </a:cubicBezTo>
                  <a:lnTo>
                    <a:pt x="1129" y="368"/>
                  </a:lnTo>
                  <a:cubicBezTo>
                    <a:pt x="1126" y="403"/>
                    <a:pt x="1130" y="440"/>
                    <a:pt x="1121" y="474"/>
                  </a:cubicBezTo>
                  <a:cubicBezTo>
                    <a:pt x="933" y="493"/>
                    <a:pt x="184" y="559"/>
                    <a:pt x="0" y="482"/>
                  </a:cubicBezTo>
                  <a:cubicBezTo>
                    <a:pt x="0" y="482"/>
                    <a:pt x="15" y="12"/>
                    <a:pt x="15" y="12"/>
                  </a:cubicBezTo>
                  <a:close/>
                </a:path>
              </a:pathLst>
            </a:custGeom>
            <a:blipFill dpi="0" rotWithShape="0">
              <a:blip r:embed="rId10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6" name="Freeform 51"/>
            <p:cNvSpPr>
              <a:spLocks/>
            </p:cNvSpPr>
            <p:nvPr/>
          </p:nvSpPr>
          <p:spPr bwMode="auto">
            <a:xfrm>
              <a:off x="-48" y="3456"/>
              <a:ext cx="1152" cy="384"/>
            </a:xfrm>
            <a:custGeom>
              <a:avLst/>
              <a:gdLst>
                <a:gd name="T0" fmla="*/ 0 w 1152"/>
                <a:gd name="T1" fmla="*/ 0 h 384"/>
                <a:gd name="T2" fmla="*/ 960 w 1152"/>
                <a:gd name="T3" fmla="*/ 0 h 384"/>
                <a:gd name="T4" fmla="*/ 1152 w 1152"/>
                <a:gd name="T5" fmla="*/ 384 h 384"/>
                <a:gd name="T6" fmla="*/ 0 60000 65536"/>
                <a:gd name="T7" fmla="*/ 0 60000 65536"/>
                <a:gd name="T8" fmla="*/ 0 60000 65536"/>
                <a:gd name="T9" fmla="*/ 0 w 1152"/>
                <a:gd name="T10" fmla="*/ 0 h 384"/>
                <a:gd name="T11" fmla="*/ 1152 w 115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384">
                  <a:moveTo>
                    <a:pt x="0" y="0"/>
                  </a:moveTo>
                  <a:lnTo>
                    <a:pt x="960" y="0"/>
                  </a:lnTo>
                  <a:lnTo>
                    <a:pt x="1152" y="384"/>
                  </a:lnTo>
                </a:path>
              </a:pathLst>
            </a:custGeom>
            <a:noFill/>
            <a:ln w="762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28"/>
          <p:cNvGrpSpPr>
            <a:grpSpLocks/>
          </p:cNvGrpSpPr>
          <p:nvPr/>
        </p:nvGrpSpPr>
        <p:grpSpPr bwMode="auto">
          <a:xfrm>
            <a:off x="77788" y="6096008"/>
            <a:ext cx="2514600" cy="369888"/>
            <a:chOff x="0" y="3840"/>
            <a:chExt cx="1584" cy="233"/>
          </a:xfrm>
        </p:grpSpPr>
        <p:sp>
          <p:nvSpPr>
            <p:cNvPr id="8263" name="Text Box 53"/>
            <p:cNvSpPr txBox="1">
              <a:spLocks noChangeArrowheads="1"/>
            </p:cNvSpPr>
            <p:nvPr/>
          </p:nvSpPr>
          <p:spPr bwMode="auto">
            <a:xfrm>
              <a:off x="96" y="384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 dirty="0" err="1" smtClean="0"/>
                <a:t>-Карагандинський</a:t>
              </a:r>
              <a:r>
                <a:rPr lang="uk-UA" b="1" i="1" dirty="0"/>
                <a:t>;</a:t>
              </a:r>
              <a:endParaRPr lang="ru-RU" b="1" i="1" dirty="0"/>
            </a:p>
          </p:txBody>
        </p:sp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0" y="3888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b="1"/>
                <a:t>1</a:t>
              </a:r>
              <a:endParaRPr lang="ru-RU" b="1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77788" y="6461134"/>
            <a:ext cx="3124200" cy="369888"/>
            <a:chOff x="96" y="3984"/>
            <a:chExt cx="1968" cy="233"/>
          </a:xfrm>
        </p:grpSpPr>
        <p:sp>
          <p:nvSpPr>
            <p:cNvPr id="8261" name="Text Box 67"/>
            <p:cNvSpPr txBox="1">
              <a:spLocks noChangeArrowheads="1"/>
            </p:cNvSpPr>
            <p:nvPr/>
          </p:nvSpPr>
          <p:spPr bwMode="auto">
            <a:xfrm>
              <a:off x="223" y="3984"/>
              <a:ext cx="18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 dirty="0" smtClean="0"/>
                <a:t>- </a:t>
              </a:r>
              <a:r>
                <a:rPr lang="uk-UA" b="1" i="1" dirty="0" err="1" smtClean="0"/>
                <a:t>Екібастузький</a:t>
              </a:r>
              <a:r>
                <a:rPr lang="uk-UA" b="1" i="1" dirty="0"/>
                <a:t>;</a:t>
              </a:r>
              <a:endParaRPr lang="ru-RU" b="1" i="1" dirty="0"/>
            </a:p>
          </p:txBody>
        </p:sp>
        <p:sp>
          <p:nvSpPr>
            <p:cNvPr id="5188" name="Oval 68"/>
            <p:cNvSpPr>
              <a:spLocks noChangeArrowheads="1"/>
            </p:cNvSpPr>
            <p:nvPr/>
          </p:nvSpPr>
          <p:spPr bwMode="auto">
            <a:xfrm>
              <a:off x="96" y="403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b="1"/>
                <a:t>2</a:t>
              </a:r>
              <a:endParaRPr lang="ru-RU" b="1"/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2627783" y="6093296"/>
            <a:ext cx="2482849" cy="369888"/>
            <a:chOff x="2784" y="3936"/>
            <a:chExt cx="1564" cy="233"/>
          </a:xfrm>
        </p:grpSpPr>
        <p:sp>
          <p:nvSpPr>
            <p:cNvPr id="5191" name="Oval 71"/>
            <p:cNvSpPr>
              <a:spLocks noChangeArrowheads="1"/>
            </p:cNvSpPr>
            <p:nvPr/>
          </p:nvSpPr>
          <p:spPr bwMode="auto">
            <a:xfrm>
              <a:off x="2784" y="398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b="1"/>
                <a:t>4</a:t>
              </a:r>
              <a:endParaRPr lang="ru-RU" b="1"/>
            </a:p>
          </p:txBody>
        </p:sp>
        <p:sp>
          <p:nvSpPr>
            <p:cNvPr id="8260" name="Rectangle 72"/>
            <p:cNvSpPr>
              <a:spLocks noChangeArrowheads="1"/>
            </p:cNvSpPr>
            <p:nvPr/>
          </p:nvSpPr>
          <p:spPr bwMode="auto">
            <a:xfrm>
              <a:off x="2954" y="3936"/>
              <a:ext cx="13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 i="1" dirty="0" smtClean="0"/>
                <a:t>- Рурський </a:t>
              </a:r>
              <a:r>
                <a:rPr lang="uk-UA" i="1" dirty="0"/>
                <a:t>(ФРН)</a:t>
              </a:r>
              <a:r>
                <a:rPr lang="uk-UA" b="1" i="1" dirty="0"/>
                <a:t>;</a:t>
              </a:r>
              <a:endParaRPr lang="ru-RU" b="1" i="1" dirty="0"/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57425" y="6461133"/>
            <a:ext cx="3978276" cy="369888"/>
            <a:chOff x="2112" y="3744"/>
            <a:chExt cx="2506" cy="233"/>
          </a:xfrm>
        </p:grpSpPr>
        <p:sp>
          <p:nvSpPr>
            <p:cNvPr id="5210" name="Oval 90"/>
            <p:cNvSpPr>
              <a:spLocks noChangeArrowheads="1"/>
            </p:cNvSpPr>
            <p:nvPr/>
          </p:nvSpPr>
          <p:spPr bwMode="auto">
            <a:xfrm>
              <a:off x="2112" y="37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b="1"/>
                <a:t>3</a:t>
              </a:r>
              <a:endParaRPr lang="ru-RU" b="1"/>
            </a:p>
          </p:txBody>
        </p:sp>
        <p:sp>
          <p:nvSpPr>
            <p:cNvPr id="8258" name="Rectangle 91"/>
            <p:cNvSpPr>
              <a:spLocks noChangeArrowheads="1"/>
            </p:cNvSpPr>
            <p:nvPr/>
          </p:nvSpPr>
          <p:spPr bwMode="auto">
            <a:xfrm>
              <a:off x="2256" y="3744"/>
              <a:ext cx="23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uk-UA" b="1" i="1" dirty="0" smtClean="0"/>
                <a:t>- </a:t>
              </a:r>
              <a:r>
                <a:rPr lang="uk-UA" b="1" i="1" dirty="0" err="1" smtClean="0"/>
                <a:t>Верхньо</a:t>
              </a:r>
              <a:r>
                <a:rPr lang="uk-UA" b="1" i="1" dirty="0" smtClean="0"/>
                <a:t> - Сілезький </a:t>
              </a:r>
              <a:r>
                <a:rPr lang="uk-UA" i="1" dirty="0"/>
                <a:t>(Польща)</a:t>
              </a:r>
              <a:endParaRPr lang="ru-RU" i="1" dirty="0"/>
            </a:p>
          </p:txBody>
        </p:sp>
      </p:grpSp>
      <p:grpSp>
        <p:nvGrpSpPr>
          <p:cNvPr id="7" name="Group 124"/>
          <p:cNvGrpSpPr>
            <a:grpSpLocks/>
          </p:cNvGrpSpPr>
          <p:nvPr/>
        </p:nvGrpSpPr>
        <p:grpSpPr bwMode="auto">
          <a:xfrm>
            <a:off x="5159376" y="6146800"/>
            <a:ext cx="3730626" cy="619125"/>
            <a:chOff x="3408" y="3886"/>
            <a:chExt cx="2350" cy="390"/>
          </a:xfrm>
        </p:grpSpPr>
        <p:grpSp>
          <p:nvGrpSpPr>
            <p:cNvPr id="8" name="Group 101"/>
            <p:cNvGrpSpPr>
              <a:grpSpLocks/>
            </p:cNvGrpSpPr>
            <p:nvPr/>
          </p:nvGrpSpPr>
          <p:grpSpPr bwMode="auto">
            <a:xfrm>
              <a:off x="3408" y="3936"/>
              <a:ext cx="432" cy="192"/>
              <a:chOff x="3408" y="3888"/>
              <a:chExt cx="432" cy="192"/>
            </a:xfrm>
          </p:grpSpPr>
          <p:sp>
            <p:nvSpPr>
              <p:cNvPr id="5222" name="Rectangle 102"/>
              <p:cNvSpPr>
                <a:spLocks noChangeArrowheads="1"/>
              </p:cNvSpPr>
              <p:nvPr/>
            </p:nvSpPr>
            <p:spPr bwMode="auto">
              <a:xfrm>
                <a:off x="3408" y="3888"/>
                <a:ext cx="43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56" name="Line 103"/>
              <p:cNvSpPr>
                <a:spLocks noChangeShapeType="1"/>
              </p:cNvSpPr>
              <p:nvPr/>
            </p:nvSpPr>
            <p:spPr bwMode="auto">
              <a:xfrm>
                <a:off x="3456" y="3984"/>
                <a:ext cx="33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54" name="Rectangle 104"/>
            <p:cNvSpPr>
              <a:spLocks noChangeArrowheads="1"/>
            </p:cNvSpPr>
            <p:nvPr/>
          </p:nvSpPr>
          <p:spPr bwMode="auto">
            <a:xfrm>
              <a:off x="3835" y="3886"/>
              <a:ext cx="1923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uk-UA" b="1" i="1" dirty="0" err="1">
                  <a:solidFill>
                    <a:srgbClr val="FFFF00"/>
                  </a:solidFill>
                </a:rPr>
                <a:t>-</a:t>
              </a:r>
              <a:r>
                <a:rPr lang="uk-UA" b="1" i="1" dirty="0" err="1"/>
                <a:t>основні</a:t>
              </a:r>
              <a:r>
                <a:rPr lang="uk-UA" b="1" i="1" dirty="0"/>
                <a:t> міжнародні </a:t>
              </a:r>
            </a:p>
            <a:p>
              <a:pPr algn="l">
                <a:lnSpc>
                  <a:spcPct val="95000"/>
                </a:lnSpc>
              </a:pPr>
              <a:r>
                <a:rPr lang="uk-UA" b="1" i="1" dirty="0"/>
                <a:t>вантажопотоки вугілля</a:t>
              </a:r>
              <a:endParaRPr lang="ru-RU" b="1" i="1" dirty="0"/>
            </a:p>
          </p:txBody>
        </p:sp>
      </p:grpSp>
      <p:sp>
        <p:nvSpPr>
          <p:cNvPr id="5226" name="Rectangle 106"/>
          <p:cNvSpPr>
            <a:spLocks noChangeArrowheads="1"/>
          </p:cNvSpPr>
          <p:nvPr/>
        </p:nvSpPr>
        <p:spPr bwMode="auto">
          <a:xfrm>
            <a:off x="5181600" y="18288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7" name="Rectangle 107"/>
          <p:cNvSpPr>
            <a:spLocks noChangeArrowheads="1"/>
          </p:cNvSpPr>
          <p:nvPr/>
        </p:nvSpPr>
        <p:spPr bwMode="auto">
          <a:xfrm>
            <a:off x="5562600" y="1295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8" name="Rectangle 108"/>
          <p:cNvSpPr>
            <a:spLocks noChangeArrowheads="1"/>
          </p:cNvSpPr>
          <p:nvPr/>
        </p:nvSpPr>
        <p:spPr bwMode="auto">
          <a:xfrm>
            <a:off x="5943600" y="13716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1" name="Rectangle 111"/>
          <p:cNvSpPr>
            <a:spLocks noChangeArrowheads="1"/>
          </p:cNvSpPr>
          <p:nvPr/>
        </p:nvSpPr>
        <p:spPr bwMode="auto">
          <a:xfrm>
            <a:off x="4876800" y="19050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2" name="Rectangle 112"/>
          <p:cNvSpPr>
            <a:spLocks noChangeArrowheads="1"/>
          </p:cNvSpPr>
          <p:nvPr/>
        </p:nvSpPr>
        <p:spPr bwMode="auto">
          <a:xfrm>
            <a:off x="4724400" y="205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3" name="Rectangle 113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4" name="Rectangle 114"/>
          <p:cNvSpPr>
            <a:spLocks noChangeArrowheads="1"/>
          </p:cNvSpPr>
          <p:nvPr/>
        </p:nvSpPr>
        <p:spPr bwMode="auto">
          <a:xfrm>
            <a:off x="5410200" y="29718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 </a:t>
            </a:r>
            <a:endParaRPr lang="ru-RU"/>
          </a:p>
        </p:txBody>
      </p:sp>
      <p:sp>
        <p:nvSpPr>
          <p:cNvPr id="5235" name="Rectangle 115"/>
          <p:cNvSpPr>
            <a:spLocks noChangeArrowheads="1"/>
          </p:cNvSpPr>
          <p:nvPr/>
        </p:nvSpPr>
        <p:spPr bwMode="auto">
          <a:xfrm>
            <a:off x="6858000" y="5105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6" name="Rectangle 116"/>
          <p:cNvSpPr>
            <a:spLocks noChangeArrowheads="1"/>
          </p:cNvSpPr>
          <p:nvPr/>
        </p:nvSpPr>
        <p:spPr bwMode="auto">
          <a:xfrm>
            <a:off x="3886200" y="4724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9" name="Rectangle 119"/>
          <p:cNvSpPr>
            <a:spLocks noChangeArrowheads="1"/>
          </p:cNvSpPr>
          <p:nvPr/>
        </p:nvSpPr>
        <p:spPr bwMode="auto">
          <a:xfrm>
            <a:off x="3276600" y="18288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40" name="Rectangle 120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45" name="Rectangle 125"/>
          <p:cNvSpPr>
            <a:spLocks noChangeArrowheads="1"/>
          </p:cNvSpPr>
          <p:nvPr/>
        </p:nvSpPr>
        <p:spPr bwMode="auto">
          <a:xfrm>
            <a:off x="4953000" y="1600200"/>
            <a:ext cx="914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Кузбас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5246" name="Rectangle 126"/>
          <p:cNvSpPr>
            <a:spLocks noChangeArrowheads="1"/>
          </p:cNvSpPr>
          <p:nvPr/>
        </p:nvSpPr>
        <p:spPr bwMode="auto">
          <a:xfrm>
            <a:off x="5029200" y="1066800"/>
            <a:ext cx="11430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Тунгуський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5247" name="Rectangle 127"/>
          <p:cNvSpPr>
            <a:spLocks noChangeArrowheads="1"/>
          </p:cNvSpPr>
          <p:nvPr/>
        </p:nvSpPr>
        <p:spPr bwMode="auto">
          <a:xfrm>
            <a:off x="5791200" y="1524000"/>
            <a:ext cx="10668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Ленський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5249" name="Rectangle 129"/>
          <p:cNvSpPr>
            <a:spLocks noChangeArrowheads="1"/>
          </p:cNvSpPr>
          <p:nvPr/>
        </p:nvSpPr>
        <p:spPr bwMode="auto">
          <a:xfrm>
            <a:off x="4572000" y="13716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50" name="Rectangle 130"/>
          <p:cNvSpPr>
            <a:spLocks noChangeArrowheads="1"/>
          </p:cNvSpPr>
          <p:nvPr/>
        </p:nvSpPr>
        <p:spPr bwMode="auto">
          <a:xfrm>
            <a:off x="3886200" y="1143000"/>
            <a:ext cx="10668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Печорський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5251" name="Oval 131"/>
          <p:cNvSpPr>
            <a:spLocks noChangeArrowheads="1"/>
          </p:cNvSpPr>
          <p:nvPr/>
        </p:nvSpPr>
        <p:spPr bwMode="auto">
          <a:xfrm>
            <a:off x="4495800" y="1981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/>
              <a:t>1</a:t>
            </a:r>
            <a:endParaRPr lang="ru-RU" b="1"/>
          </a:p>
        </p:txBody>
      </p:sp>
      <p:sp>
        <p:nvSpPr>
          <p:cNvPr id="5252" name="Oval 132"/>
          <p:cNvSpPr>
            <a:spLocks noChangeArrowheads="1"/>
          </p:cNvSpPr>
          <p:nvPr/>
        </p:nvSpPr>
        <p:spPr bwMode="auto">
          <a:xfrm>
            <a:off x="4648200" y="1752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/>
              <a:t>2</a:t>
            </a:r>
            <a:endParaRPr lang="ru-RU" b="1"/>
          </a:p>
        </p:txBody>
      </p:sp>
      <p:sp>
        <p:nvSpPr>
          <p:cNvPr id="5253" name="Rectangle 133"/>
          <p:cNvSpPr>
            <a:spLocks noChangeArrowheads="1"/>
          </p:cNvSpPr>
          <p:nvPr/>
        </p:nvSpPr>
        <p:spPr bwMode="auto">
          <a:xfrm>
            <a:off x="5791200" y="1905000"/>
            <a:ext cx="17526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Північно-Східний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5254" name="Rectangle 134"/>
          <p:cNvSpPr>
            <a:spLocks noChangeArrowheads="1"/>
          </p:cNvSpPr>
          <p:nvPr/>
        </p:nvSpPr>
        <p:spPr bwMode="auto">
          <a:xfrm>
            <a:off x="5410200" y="2743200"/>
            <a:ext cx="914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Східний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5255" name="Rectangle 135"/>
          <p:cNvSpPr>
            <a:spLocks noChangeArrowheads="1"/>
          </p:cNvSpPr>
          <p:nvPr/>
        </p:nvSpPr>
        <p:spPr bwMode="auto">
          <a:xfrm>
            <a:off x="6096000" y="5257800"/>
            <a:ext cx="914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Східний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5256" name="Rectangle 136"/>
          <p:cNvSpPr>
            <a:spLocks noChangeArrowheads="1"/>
          </p:cNvSpPr>
          <p:nvPr/>
        </p:nvSpPr>
        <p:spPr bwMode="auto">
          <a:xfrm>
            <a:off x="304800" y="2286000"/>
            <a:ext cx="13716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Аппалацький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5237" name="Rectangle 117"/>
          <p:cNvSpPr>
            <a:spLocks noChangeArrowheads="1"/>
          </p:cNvSpPr>
          <p:nvPr/>
        </p:nvSpPr>
        <p:spPr bwMode="auto">
          <a:xfrm>
            <a:off x="1219200" y="22098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57" name="Rectangle 137"/>
          <p:cNvSpPr>
            <a:spLocks noChangeArrowheads="1"/>
          </p:cNvSpPr>
          <p:nvPr/>
        </p:nvSpPr>
        <p:spPr bwMode="auto">
          <a:xfrm>
            <a:off x="533400" y="1295400"/>
            <a:ext cx="914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Західний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5258" name="Rectangle 138"/>
          <p:cNvSpPr>
            <a:spLocks noChangeArrowheads="1"/>
          </p:cNvSpPr>
          <p:nvPr/>
        </p:nvSpPr>
        <p:spPr bwMode="auto">
          <a:xfrm>
            <a:off x="3733800" y="2209800"/>
            <a:ext cx="8382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Донбас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5241" name="Rectangle 121"/>
          <p:cNvSpPr>
            <a:spLocks noChangeArrowheads="1"/>
          </p:cNvSpPr>
          <p:nvPr/>
        </p:nvSpPr>
        <p:spPr bwMode="auto">
          <a:xfrm>
            <a:off x="3733800" y="19812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42" name="Rectangle 122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59" name="Oval 139"/>
          <p:cNvSpPr>
            <a:spLocks noChangeArrowheads="1"/>
          </p:cNvSpPr>
          <p:nvPr/>
        </p:nvSpPr>
        <p:spPr bwMode="auto">
          <a:xfrm>
            <a:off x="3352800" y="2057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/>
              <a:t>4</a:t>
            </a:r>
            <a:endParaRPr lang="ru-RU" b="1"/>
          </a:p>
        </p:txBody>
      </p:sp>
      <p:sp>
        <p:nvSpPr>
          <p:cNvPr id="5260" name="Oval 140"/>
          <p:cNvSpPr>
            <a:spLocks noChangeArrowheads="1"/>
          </p:cNvSpPr>
          <p:nvPr/>
        </p:nvSpPr>
        <p:spPr bwMode="auto">
          <a:xfrm>
            <a:off x="3733800" y="1752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/>
              <a:t>3</a:t>
            </a:r>
            <a:endParaRPr lang="ru-RU" b="1"/>
          </a:p>
        </p:txBody>
      </p:sp>
      <p:sp>
        <p:nvSpPr>
          <p:cNvPr id="5261" name="Freeform 141"/>
          <p:cNvSpPr>
            <a:spLocks/>
          </p:cNvSpPr>
          <p:nvPr/>
        </p:nvSpPr>
        <p:spPr bwMode="auto">
          <a:xfrm>
            <a:off x="6705600" y="2590800"/>
            <a:ext cx="1090613" cy="2774950"/>
          </a:xfrm>
          <a:custGeom>
            <a:avLst/>
            <a:gdLst>
              <a:gd name="T0" fmla="*/ 192 w 687"/>
              <a:gd name="T1" fmla="*/ 1680 h 1748"/>
              <a:gd name="T2" fmla="*/ 536 w 687"/>
              <a:gd name="T3" fmla="*/ 1657 h 1748"/>
              <a:gd name="T4" fmla="*/ 649 w 687"/>
              <a:gd name="T5" fmla="*/ 1134 h 1748"/>
              <a:gd name="T6" fmla="*/ 308 w 687"/>
              <a:gd name="T7" fmla="*/ 240 h 1748"/>
              <a:gd name="T8" fmla="*/ 0 w 687"/>
              <a:gd name="T9" fmla="*/ 0 h 17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7"/>
              <a:gd name="T16" fmla="*/ 0 h 1748"/>
              <a:gd name="T17" fmla="*/ 687 w 687"/>
              <a:gd name="T18" fmla="*/ 1748 h 17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7" h="1748">
                <a:moveTo>
                  <a:pt x="192" y="1680"/>
                </a:moveTo>
                <a:cubicBezTo>
                  <a:pt x="249" y="1676"/>
                  <a:pt x="460" y="1748"/>
                  <a:pt x="536" y="1657"/>
                </a:cubicBezTo>
                <a:cubicBezTo>
                  <a:pt x="612" y="1566"/>
                  <a:pt x="687" y="1370"/>
                  <a:pt x="649" y="1134"/>
                </a:cubicBezTo>
                <a:cubicBezTo>
                  <a:pt x="611" y="898"/>
                  <a:pt x="416" y="429"/>
                  <a:pt x="308" y="240"/>
                </a:cubicBezTo>
                <a:cubicBezTo>
                  <a:pt x="200" y="51"/>
                  <a:pt x="64" y="5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62" name="Freeform 142"/>
          <p:cNvSpPr>
            <a:spLocks/>
          </p:cNvSpPr>
          <p:nvPr/>
        </p:nvSpPr>
        <p:spPr bwMode="auto">
          <a:xfrm>
            <a:off x="2438400" y="2128838"/>
            <a:ext cx="4724400" cy="3614737"/>
          </a:xfrm>
          <a:custGeom>
            <a:avLst/>
            <a:gdLst>
              <a:gd name="T0" fmla="*/ 2966 w 2976"/>
              <a:gd name="T1" fmla="*/ 1986 h 2277"/>
              <a:gd name="T2" fmla="*/ 2655 w 2976"/>
              <a:gd name="T3" fmla="*/ 2259 h 2277"/>
              <a:gd name="T4" fmla="*/ 1041 w 2976"/>
              <a:gd name="T5" fmla="*/ 2092 h 2277"/>
              <a:gd name="T6" fmla="*/ 283 w 2976"/>
              <a:gd name="T7" fmla="*/ 1509 h 2277"/>
              <a:gd name="T8" fmla="*/ 18 w 2976"/>
              <a:gd name="T9" fmla="*/ 554 h 2277"/>
              <a:gd name="T10" fmla="*/ 177 w 2976"/>
              <a:gd name="T11" fmla="*/ 122 h 2277"/>
              <a:gd name="T12" fmla="*/ 480 w 2976"/>
              <a:gd name="T13" fmla="*/ 0 h 2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6"/>
              <a:gd name="T22" fmla="*/ 0 h 2277"/>
              <a:gd name="T23" fmla="*/ 2976 w 2976"/>
              <a:gd name="T24" fmla="*/ 2277 h 22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6" h="2277">
                <a:moveTo>
                  <a:pt x="2966" y="1986"/>
                </a:moveTo>
                <a:cubicBezTo>
                  <a:pt x="2914" y="2031"/>
                  <a:pt x="2976" y="2241"/>
                  <a:pt x="2655" y="2259"/>
                </a:cubicBezTo>
                <a:cubicBezTo>
                  <a:pt x="2334" y="2277"/>
                  <a:pt x="1436" y="2217"/>
                  <a:pt x="1041" y="2092"/>
                </a:cubicBezTo>
                <a:cubicBezTo>
                  <a:pt x="646" y="1967"/>
                  <a:pt x="454" y="1765"/>
                  <a:pt x="283" y="1509"/>
                </a:cubicBezTo>
                <a:cubicBezTo>
                  <a:pt x="112" y="1253"/>
                  <a:pt x="36" y="785"/>
                  <a:pt x="18" y="554"/>
                </a:cubicBezTo>
                <a:cubicBezTo>
                  <a:pt x="0" y="323"/>
                  <a:pt x="100" y="214"/>
                  <a:pt x="177" y="122"/>
                </a:cubicBezTo>
                <a:cubicBezTo>
                  <a:pt x="254" y="30"/>
                  <a:pt x="417" y="25"/>
                  <a:pt x="48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63" name="Freeform 143"/>
          <p:cNvSpPr>
            <a:spLocks/>
          </p:cNvSpPr>
          <p:nvPr/>
        </p:nvSpPr>
        <p:spPr bwMode="auto">
          <a:xfrm>
            <a:off x="6375400" y="2514600"/>
            <a:ext cx="842963" cy="515938"/>
          </a:xfrm>
          <a:custGeom>
            <a:avLst/>
            <a:gdLst>
              <a:gd name="T0" fmla="*/ 531 w 531"/>
              <a:gd name="T1" fmla="*/ 303 h 325"/>
              <a:gd name="T2" fmla="*/ 289 w 531"/>
              <a:gd name="T3" fmla="*/ 311 h 325"/>
              <a:gd name="T4" fmla="*/ 69 w 531"/>
              <a:gd name="T5" fmla="*/ 220 h 325"/>
              <a:gd name="T6" fmla="*/ 0 w 531"/>
              <a:gd name="T7" fmla="*/ 0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531"/>
              <a:gd name="T13" fmla="*/ 0 h 325"/>
              <a:gd name="T14" fmla="*/ 531 w 531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1" h="325">
                <a:moveTo>
                  <a:pt x="531" y="303"/>
                </a:moveTo>
                <a:cubicBezTo>
                  <a:pt x="491" y="304"/>
                  <a:pt x="366" y="325"/>
                  <a:pt x="289" y="311"/>
                </a:cubicBezTo>
                <a:cubicBezTo>
                  <a:pt x="212" y="297"/>
                  <a:pt x="117" y="272"/>
                  <a:pt x="69" y="220"/>
                </a:cubicBezTo>
                <a:cubicBezTo>
                  <a:pt x="21" y="168"/>
                  <a:pt x="14" y="46"/>
                  <a:pt x="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64" name="Freeform 144"/>
          <p:cNvSpPr>
            <a:spLocks/>
          </p:cNvSpPr>
          <p:nvPr/>
        </p:nvSpPr>
        <p:spPr bwMode="auto">
          <a:xfrm>
            <a:off x="3962400" y="4800600"/>
            <a:ext cx="533400" cy="609600"/>
          </a:xfrm>
          <a:custGeom>
            <a:avLst/>
            <a:gdLst>
              <a:gd name="T0" fmla="*/ 96 w 336"/>
              <a:gd name="T1" fmla="*/ 0 h 384"/>
              <a:gd name="T2" fmla="*/ 288 w 336"/>
              <a:gd name="T3" fmla="*/ 48 h 384"/>
              <a:gd name="T4" fmla="*/ 288 w 336"/>
              <a:gd name="T5" fmla="*/ 288 h 384"/>
              <a:gd name="T6" fmla="*/ 0 w 33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84"/>
              <a:gd name="T14" fmla="*/ 336 w 33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84">
                <a:moveTo>
                  <a:pt x="96" y="0"/>
                </a:moveTo>
                <a:cubicBezTo>
                  <a:pt x="176" y="0"/>
                  <a:pt x="256" y="0"/>
                  <a:pt x="288" y="48"/>
                </a:cubicBezTo>
                <a:cubicBezTo>
                  <a:pt x="320" y="96"/>
                  <a:pt x="336" y="232"/>
                  <a:pt x="288" y="288"/>
                </a:cubicBezTo>
                <a:cubicBezTo>
                  <a:pt x="240" y="344"/>
                  <a:pt x="48" y="368"/>
                  <a:pt x="0" y="38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65" name="Freeform 145"/>
          <p:cNvSpPr>
            <a:spLocks/>
          </p:cNvSpPr>
          <p:nvPr/>
        </p:nvSpPr>
        <p:spPr bwMode="auto">
          <a:xfrm>
            <a:off x="4267200" y="2667000"/>
            <a:ext cx="2460625" cy="2171700"/>
          </a:xfrm>
          <a:custGeom>
            <a:avLst/>
            <a:gdLst>
              <a:gd name="T0" fmla="*/ 0 w 1550"/>
              <a:gd name="T1" fmla="*/ 1344 h 1368"/>
              <a:gd name="T2" fmla="*/ 336 w 1550"/>
              <a:gd name="T3" fmla="*/ 1344 h 1368"/>
              <a:gd name="T4" fmla="*/ 768 w 1550"/>
              <a:gd name="T5" fmla="*/ 1200 h 1368"/>
              <a:gd name="T6" fmla="*/ 1056 w 1550"/>
              <a:gd name="T7" fmla="*/ 960 h 1368"/>
              <a:gd name="T8" fmla="*/ 1152 w 1550"/>
              <a:gd name="T9" fmla="*/ 816 h 1368"/>
              <a:gd name="T10" fmla="*/ 1200 w 1550"/>
              <a:gd name="T11" fmla="*/ 624 h 1368"/>
              <a:gd name="T12" fmla="*/ 1344 w 1550"/>
              <a:gd name="T13" fmla="*/ 336 h 1368"/>
              <a:gd name="T14" fmla="*/ 1518 w 1550"/>
              <a:gd name="T15" fmla="*/ 207 h 1368"/>
              <a:gd name="T16" fmla="*/ 1536 w 1550"/>
              <a:gd name="T17" fmla="*/ 0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0"/>
              <a:gd name="T28" fmla="*/ 0 h 1368"/>
              <a:gd name="T29" fmla="*/ 1550 w 1550"/>
              <a:gd name="T30" fmla="*/ 1368 h 13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0" h="1368">
                <a:moveTo>
                  <a:pt x="0" y="1344"/>
                </a:moveTo>
                <a:cubicBezTo>
                  <a:pt x="104" y="1356"/>
                  <a:pt x="208" y="1368"/>
                  <a:pt x="336" y="1344"/>
                </a:cubicBezTo>
                <a:cubicBezTo>
                  <a:pt x="464" y="1320"/>
                  <a:pt x="648" y="1264"/>
                  <a:pt x="768" y="1200"/>
                </a:cubicBezTo>
                <a:cubicBezTo>
                  <a:pt x="888" y="1136"/>
                  <a:pt x="992" y="1024"/>
                  <a:pt x="1056" y="960"/>
                </a:cubicBezTo>
                <a:cubicBezTo>
                  <a:pt x="1120" y="896"/>
                  <a:pt x="1128" y="872"/>
                  <a:pt x="1152" y="816"/>
                </a:cubicBezTo>
                <a:cubicBezTo>
                  <a:pt x="1176" y="760"/>
                  <a:pt x="1168" y="704"/>
                  <a:pt x="1200" y="624"/>
                </a:cubicBezTo>
                <a:cubicBezTo>
                  <a:pt x="1232" y="544"/>
                  <a:pt x="1291" y="405"/>
                  <a:pt x="1344" y="336"/>
                </a:cubicBezTo>
                <a:cubicBezTo>
                  <a:pt x="1397" y="267"/>
                  <a:pt x="1486" y="263"/>
                  <a:pt x="1518" y="207"/>
                </a:cubicBezTo>
                <a:cubicBezTo>
                  <a:pt x="1550" y="151"/>
                  <a:pt x="1533" y="34"/>
                  <a:pt x="1536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66" name="Freeform 146"/>
          <p:cNvSpPr>
            <a:spLocks/>
          </p:cNvSpPr>
          <p:nvPr/>
        </p:nvSpPr>
        <p:spPr bwMode="auto">
          <a:xfrm>
            <a:off x="1600200" y="1981200"/>
            <a:ext cx="1524000" cy="304800"/>
          </a:xfrm>
          <a:custGeom>
            <a:avLst/>
            <a:gdLst>
              <a:gd name="T0" fmla="*/ 0 w 960"/>
              <a:gd name="T1" fmla="*/ 192 h 192"/>
              <a:gd name="T2" fmla="*/ 576 w 960"/>
              <a:gd name="T3" fmla="*/ 96 h 192"/>
              <a:gd name="T4" fmla="*/ 960 w 960"/>
              <a:gd name="T5" fmla="*/ 0 h 192"/>
              <a:gd name="T6" fmla="*/ 0 60000 65536"/>
              <a:gd name="T7" fmla="*/ 0 60000 65536"/>
              <a:gd name="T8" fmla="*/ 0 60000 65536"/>
              <a:gd name="T9" fmla="*/ 0 w 960"/>
              <a:gd name="T10" fmla="*/ 0 h 192"/>
              <a:gd name="T11" fmla="*/ 960 w 96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92">
                <a:moveTo>
                  <a:pt x="0" y="192"/>
                </a:moveTo>
                <a:cubicBezTo>
                  <a:pt x="208" y="160"/>
                  <a:pt x="416" y="128"/>
                  <a:pt x="576" y="96"/>
                </a:cubicBezTo>
                <a:cubicBezTo>
                  <a:pt x="736" y="64"/>
                  <a:pt x="896" y="16"/>
                  <a:pt x="96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67" name="Freeform 147"/>
          <p:cNvSpPr>
            <a:spLocks/>
          </p:cNvSpPr>
          <p:nvPr/>
        </p:nvSpPr>
        <p:spPr bwMode="auto">
          <a:xfrm>
            <a:off x="0" y="2249488"/>
            <a:ext cx="2168525" cy="1446212"/>
          </a:xfrm>
          <a:custGeom>
            <a:avLst/>
            <a:gdLst>
              <a:gd name="T0" fmla="*/ 1114 w 1366"/>
              <a:gd name="T1" fmla="*/ 0 h 911"/>
              <a:gd name="T2" fmla="*/ 1344 w 1366"/>
              <a:gd name="T3" fmla="*/ 119 h 911"/>
              <a:gd name="T4" fmla="*/ 1248 w 1366"/>
              <a:gd name="T5" fmla="*/ 407 h 911"/>
              <a:gd name="T6" fmla="*/ 864 w 1366"/>
              <a:gd name="T7" fmla="*/ 599 h 911"/>
              <a:gd name="T8" fmla="*/ 720 w 1366"/>
              <a:gd name="T9" fmla="*/ 743 h 911"/>
              <a:gd name="T10" fmla="*/ 576 w 1366"/>
              <a:gd name="T11" fmla="*/ 887 h 911"/>
              <a:gd name="T12" fmla="*/ 0 w 1366"/>
              <a:gd name="T13" fmla="*/ 887 h 9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6"/>
              <a:gd name="T22" fmla="*/ 0 h 911"/>
              <a:gd name="T23" fmla="*/ 1366 w 1366"/>
              <a:gd name="T24" fmla="*/ 911 h 9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6" h="911">
                <a:moveTo>
                  <a:pt x="1114" y="0"/>
                </a:moveTo>
                <a:cubicBezTo>
                  <a:pt x="1152" y="19"/>
                  <a:pt x="1322" y="51"/>
                  <a:pt x="1344" y="119"/>
                </a:cubicBezTo>
                <a:cubicBezTo>
                  <a:pt x="1366" y="187"/>
                  <a:pt x="1328" y="327"/>
                  <a:pt x="1248" y="407"/>
                </a:cubicBezTo>
                <a:cubicBezTo>
                  <a:pt x="1168" y="487"/>
                  <a:pt x="952" y="543"/>
                  <a:pt x="864" y="599"/>
                </a:cubicBezTo>
                <a:cubicBezTo>
                  <a:pt x="776" y="655"/>
                  <a:pt x="768" y="695"/>
                  <a:pt x="720" y="743"/>
                </a:cubicBezTo>
                <a:cubicBezTo>
                  <a:pt x="672" y="791"/>
                  <a:pt x="696" y="863"/>
                  <a:pt x="576" y="887"/>
                </a:cubicBezTo>
                <a:cubicBezTo>
                  <a:pt x="456" y="911"/>
                  <a:pt x="96" y="887"/>
                  <a:pt x="0" y="887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68" name="Freeform 148"/>
          <p:cNvSpPr>
            <a:spLocks/>
          </p:cNvSpPr>
          <p:nvPr/>
        </p:nvSpPr>
        <p:spPr bwMode="auto">
          <a:xfrm>
            <a:off x="6797675" y="2260600"/>
            <a:ext cx="2346325" cy="1473200"/>
          </a:xfrm>
          <a:custGeom>
            <a:avLst/>
            <a:gdLst>
              <a:gd name="T0" fmla="*/ 1478 w 1478"/>
              <a:gd name="T1" fmla="*/ 928 h 928"/>
              <a:gd name="T2" fmla="*/ 1094 w 1478"/>
              <a:gd name="T3" fmla="*/ 736 h 928"/>
              <a:gd name="T4" fmla="*/ 422 w 1478"/>
              <a:gd name="T5" fmla="*/ 112 h 928"/>
              <a:gd name="T6" fmla="*/ 0 w 1478"/>
              <a:gd name="T7" fmla="*/ 61 h 928"/>
              <a:gd name="T8" fmla="*/ 0 60000 65536"/>
              <a:gd name="T9" fmla="*/ 0 60000 65536"/>
              <a:gd name="T10" fmla="*/ 0 60000 65536"/>
              <a:gd name="T11" fmla="*/ 0 60000 65536"/>
              <a:gd name="T12" fmla="*/ 0 w 1478"/>
              <a:gd name="T13" fmla="*/ 0 h 928"/>
              <a:gd name="T14" fmla="*/ 1478 w 1478"/>
              <a:gd name="T15" fmla="*/ 928 h 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8" h="928">
                <a:moveTo>
                  <a:pt x="1478" y="928"/>
                </a:moveTo>
                <a:cubicBezTo>
                  <a:pt x="1374" y="900"/>
                  <a:pt x="1270" y="872"/>
                  <a:pt x="1094" y="736"/>
                </a:cubicBezTo>
                <a:cubicBezTo>
                  <a:pt x="918" y="600"/>
                  <a:pt x="604" y="224"/>
                  <a:pt x="422" y="112"/>
                </a:cubicBezTo>
                <a:cubicBezTo>
                  <a:pt x="240" y="0"/>
                  <a:pt x="88" y="72"/>
                  <a:pt x="0" y="6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69" name="Freeform 149"/>
          <p:cNvSpPr>
            <a:spLocks/>
          </p:cNvSpPr>
          <p:nvPr/>
        </p:nvSpPr>
        <p:spPr bwMode="auto">
          <a:xfrm>
            <a:off x="0" y="1562100"/>
            <a:ext cx="685800" cy="266700"/>
          </a:xfrm>
          <a:custGeom>
            <a:avLst/>
            <a:gdLst>
              <a:gd name="T0" fmla="*/ 432 w 432"/>
              <a:gd name="T1" fmla="*/ 24 h 168"/>
              <a:gd name="T2" fmla="*/ 288 w 432"/>
              <a:gd name="T3" fmla="*/ 24 h 168"/>
              <a:gd name="T4" fmla="*/ 0 w 432"/>
              <a:gd name="T5" fmla="*/ 168 h 168"/>
              <a:gd name="T6" fmla="*/ 0 60000 65536"/>
              <a:gd name="T7" fmla="*/ 0 60000 65536"/>
              <a:gd name="T8" fmla="*/ 0 60000 65536"/>
              <a:gd name="T9" fmla="*/ 0 w 432"/>
              <a:gd name="T10" fmla="*/ 0 h 168"/>
              <a:gd name="T11" fmla="*/ 432 w 43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68">
                <a:moveTo>
                  <a:pt x="432" y="24"/>
                </a:moveTo>
                <a:cubicBezTo>
                  <a:pt x="396" y="12"/>
                  <a:pt x="360" y="0"/>
                  <a:pt x="288" y="24"/>
                </a:cubicBezTo>
                <a:cubicBezTo>
                  <a:pt x="216" y="48"/>
                  <a:pt x="48" y="144"/>
                  <a:pt x="0" y="16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70" name="Freeform 150"/>
          <p:cNvSpPr>
            <a:spLocks/>
          </p:cNvSpPr>
          <p:nvPr/>
        </p:nvSpPr>
        <p:spPr bwMode="auto">
          <a:xfrm>
            <a:off x="6781800" y="1600200"/>
            <a:ext cx="1828800" cy="609600"/>
          </a:xfrm>
          <a:custGeom>
            <a:avLst/>
            <a:gdLst>
              <a:gd name="T0" fmla="*/ 1152 w 1152"/>
              <a:gd name="T1" fmla="*/ 0 h 384"/>
              <a:gd name="T2" fmla="*/ 912 w 1152"/>
              <a:gd name="T3" fmla="*/ 288 h 384"/>
              <a:gd name="T4" fmla="*/ 0 w 1152"/>
              <a:gd name="T5" fmla="*/ 384 h 384"/>
              <a:gd name="T6" fmla="*/ 0 60000 65536"/>
              <a:gd name="T7" fmla="*/ 0 60000 65536"/>
              <a:gd name="T8" fmla="*/ 0 60000 65536"/>
              <a:gd name="T9" fmla="*/ 0 w 1152"/>
              <a:gd name="T10" fmla="*/ 0 h 384"/>
              <a:gd name="T11" fmla="*/ 1152 w 115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384">
                <a:moveTo>
                  <a:pt x="1152" y="0"/>
                </a:moveTo>
                <a:cubicBezTo>
                  <a:pt x="1128" y="112"/>
                  <a:pt x="1104" y="224"/>
                  <a:pt x="912" y="288"/>
                </a:cubicBezTo>
                <a:cubicBezTo>
                  <a:pt x="720" y="352"/>
                  <a:pt x="152" y="368"/>
                  <a:pt x="0" y="38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762000" y="1371600"/>
            <a:ext cx="8001000" cy="304800"/>
            <a:chOff x="480" y="864"/>
            <a:chExt cx="5040" cy="192"/>
          </a:xfrm>
        </p:grpSpPr>
        <p:sp>
          <p:nvSpPr>
            <p:cNvPr id="8251" name="Rectangle 118"/>
            <p:cNvSpPr>
              <a:spLocks noChangeArrowheads="1"/>
            </p:cNvSpPr>
            <p:nvPr/>
          </p:nvSpPr>
          <p:spPr bwMode="auto">
            <a:xfrm>
              <a:off x="480" y="96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2" name="Rectangle 151"/>
            <p:cNvSpPr>
              <a:spLocks noChangeArrowheads="1"/>
            </p:cNvSpPr>
            <p:nvPr/>
          </p:nvSpPr>
          <p:spPr bwMode="auto">
            <a:xfrm>
              <a:off x="5424" y="8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73" name="Freeform 153"/>
          <p:cNvSpPr>
            <a:spLocks/>
          </p:cNvSpPr>
          <p:nvPr/>
        </p:nvSpPr>
        <p:spPr bwMode="auto">
          <a:xfrm>
            <a:off x="3946525" y="1676400"/>
            <a:ext cx="625475" cy="381000"/>
          </a:xfrm>
          <a:custGeom>
            <a:avLst/>
            <a:gdLst>
              <a:gd name="T0" fmla="*/ 394 w 394"/>
              <a:gd name="T1" fmla="*/ 0 h 240"/>
              <a:gd name="T2" fmla="*/ 298 w 394"/>
              <a:gd name="T3" fmla="*/ 96 h 240"/>
              <a:gd name="T4" fmla="*/ 0 w 394"/>
              <a:gd name="T5" fmla="*/ 240 h 240"/>
              <a:gd name="T6" fmla="*/ 0 60000 65536"/>
              <a:gd name="T7" fmla="*/ 0 60000 65536"/>
              <a:gd name="T8" fmla="*/ 0 60000 65536"/>
              <a:gd name="T9" fmla="*/ 0 w 394"/>
              <a:gd name="T10" fmla="*/ 0 h 240"/>
              <a:gd name="T11" fmla="*/ 394 w 39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" h="240">
                <a:moveTo>
                  <a:pt x="394" y="0"/>
                </a:moveTo>
                <a:cubicBezTo>
                  <a:pt x="378" y="24"/>
                  <a:pt x="364" y="56"/>
                  <a:pt x="298" y="96"/>
                </a:cubicBezTo>
                <a:cubicBezTo>
                  <a:pt x="232" y="136"/>
                  <a:pt x="62" y="210"/>
                  <a:pt x="0" y="24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74" name="Freeform 154"/>
          <p:cNvSpPr>
            <a:spLocks/>
          </p:cNvSpPr>
          <p:nvPr/>
        </p:nvSpPr>
        <p:spPr bwMode="auto">
          <a:xfrm>
            <a:off x="6324600" y="2171700"/>
            <a:ext cx="304800" cy="266700"/>
          </a:xfrm>
          <a:custGeom>
            <a:avLst/>
            <a:gdLst>
              <a:gd name="T0" fmla="*/ 0 w 192"/>
              <a:gd name="T1" fmla="*/ 24 h 168"/>
              <a:gd name="T2" fmla="*/ 48 w 192"/>
              <a:gd name="T3" fmla="*/ 24 h 168"/>
              <a:gd name="T4" fmla="*/ 192 w 192"/>
              <a:gd name="T5" fmla="*/ 168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24"/>
                </a:moveTo>
                <a:cubicBezTo>
                  <a:pt x="8" y="12"/>
                  <a:pt x="16" y="0"/>
                  <a:pt x="48" y="24"/>
                </a:cubicBezTo>
                <a:cubicBezTo>
                  <a:pt x="80" y="48"/>
                  <a:pt x="168" y="144"/>
                  <a:pt x="192" y="16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4" name="AutoShape 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6237288"/>
            <a:ext cx="381000" cy="304800"/>
          </a:xfrm>
          <a:prstGeom prst="actionButtonBackPrevious">
            <a:avLst/>
          </a:prstGeom>
          <a:solidFill>
            <a:srgbClr val="9900CC">
              <a:alpha val="50195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5" name="AutoShape 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9900CC">
              <a:alpha val="50195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88900" y="5516563"/>
            <a:ext cx="1530350" cy="549275"/>
            <a:chOff x="56" y="3475"/>
            <a:chExt cx="964" cy="346"/>
          </a:xfrm>
        </p:grpSpPr>
        <p:sp>
          <p:nvSpPr>
            <p:cNvPr id="8249" name="Text Box 3"/>
            <p:cNvSpPr txBox="1">
              <a:spLocks noChangeArrowheads="1"/>
            </p:cNvSpPr>
            <p:nvPr/>
          </p:nvSpPr>
          <p:spPr bwMode="auto">
            <a:xfrm>
              <a:off x="122" y="3475"/>
              <a:ext cx="89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– кам'яне вугілля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sp>
          <p:nvSpPr>
            <p:cNvPr id="8250" name="Rectangle 5"/>
            <p:cNvSpPr>
              <a:spLocks noChangeArrowheads="1"/>
            </p:cNvSpPr>
            <p:nvPr/>
          </p:nvSpPr>
          <p:spPr bwMode="auto">
            <a:xfrm>
              <a:off x="56" y="3535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47" name="AutoShape 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876925"/>
            <a:ext cx="971550" cy="360363"/>
          </a:xfrm>
          <a:prstGeom prst="actionButtonBlank">
            <a:avLst/>
          </a:prstGeom>
          <a:solidFill>
            <a:srgbClr val="9900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1600">
                <a:solidFill>
                  <a:srgbClr val="808080"/>
                </a:solidFill>
              </a:rPr>
              <a:t>Діаграма</a:t>
            </a:r>
            <a:endParaRPr lang="ru-RU" sz="1600" i="1">
              <a:solidFill>
                <a:srgbClr val="808080"/>
              </a:solidFill>
            </a:endParaRPr>
          </a:p>
        </p:txBody>
      </p:sp>
      <p:sp>
        <p:nvSpPr>
          <p:cNvPr id="8248" name="AutoShape 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01050" y="6237288"/>
            <a:ext cx="360363" cy="304800"/>
          </a:xfrm>
          <a:prstGeom prst="actionButtonBlank">
            <a:avLst/>
          </a:prstGeom>
          <a:solidFill>
            <a:srgbClr val="9900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i="1">
                <a:solidFill>
                  <a:srgbClr val="808080"/>
                </a:solidFill>
              </a:rPr>
              <a:t>Fe</a:t>
            </a:r>
            <a:endParaRPr lang="ru-RU" sz="1600" i="1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ик-т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5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5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5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2" dur="5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500"/>
                                        <p:tgtEl>
                                          <p:spTgt spid="5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5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5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" grpId="0" animBg="1"/>
      <p:bldP spid="5227" grpId="0" animBg="1"/>
      <p:bldP spid="5228" grpId="0" animBg="1"/>
      <p:bldP spid="5231" grpId="0" animBg="1"/>
      <p:bldP spid="5232" grpId="0" animBg="1"/>
      <p:bldP spid="5233" grpId="0" animBg="1"/>
      <p:bldP spid="5234" grpId="0" animBg="1"/>
      <p:bldP spid="5235" grpId="0" animBg="1"/>
      <p:bldP spid="5236" grpId="0" animBg="1"/>
      <p:bldP spid="5239" grpId="0" animBg="1"/>
      <p:bldP spid="5240" grpId="0" animBg="1"/>
      <p:bldP spid="5245" grpId="0" animBg="1" autoUpdateAnimBg="0"/>
      <p:bldP spid="5246" grpId="0" animBg="1" autoUpdateAnimBg="0"/>
      <p:bldP spid="5247" grpId="0" animBg="1" autoUpdateAnimBg="0"/>
      <p:bldP spid="5249" grpId="0" animBg="1"/>
      <p:bldP spid="5250" grpId="0" animBg="1" autoUpdateAnimBg="0"/>
      <p:bldP spid="5251" grpId="0" animBg="1" autoUpdateAnimBg="0"/>
      <p:bldP spid="5252" grpId="0" animBg="1" autoUpdateAnimBg="0"/>
      <p:bldP spid="5253" grpId="0" animBg="1" autoUpdateAnimBg="0"/>
      <p:bldP spid="5254" grpId="0" animBg="1" autoUpdateAnimBg="0"/>
      <p:bldP spid="5255" grpId="0" animBg="1" autoUpdateAnimBg="0"/>
      <p:bldP spid="5256" grpId="0" animBg="1" autoUpdateAnimBg="0"/>
      <p:bldP spid="5237" grpId="0" animBg="1"/>
      <p:bldP spid="5257" grpId="0" animBg="1" autoUpdateAnimBg="0"/>
      <p:bldP spid="5258" grpId="0" animBg="1" autoUpdateAnimBg="0"/>
      <p:bldP spid="5241" grpId="0" animBg="1"/>
      <p:bldP spid="5242" grpId="0" animBg="1"/>
      <p:bldP spid="5259" grpId="0" animBg="1" autoUpdateAnimBg="0"/>
      <p:bldP spid="5260" grpId="0" animBg="1" autoUpdateAnimBg="0"/>
      <p:bldP spid="5261" grpId="0" animBg="1"/>
      <p:bldP spid="5262" grpId="0" animBg="1"/>
      <p:bldP spid="5263" grpId="0" animBg="1"/>
      <p:bldP spid="5264" grpId="0" animBg="1"/>
      <p:bldP spid="5265" grpId="0" animBg="1"/>
      <p:bldP spid="5266" grpId="0" animBg="1"/>
      <p:bldP spid="5267" grpId="0" animBg="1"/>
      <p:bldP spid="5268" grpId="0" animBg="1"/>
      <p:bldP spid="5269" grpId="0" animBg="1"/>
      <p:bldP spid="5270" grpId="0" animBg="1"/>
      <p:bldP spid="5273" grpId="0" animBg="1"/>
      <p:bldP spid="5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-209550" y="479425"/>
          <a:ext cx="9353550" cy="63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иаграмма" r:id="rId4" imgW="8791479" imgH="5991315" progId="MSGraph.Chart.8">
                  <p:embed followColorScheme="full"/>
                </p:oleObj>
              </mc:Choice>
              <mc:Fallback>
                <p:oleObj name="Диаграмма" r:id="rId4" imgW="8791479" imgH="599131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9550" y="479425"/>
                        <a:ext cx="9353550" cy="637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300788" y="620713"/>
            <a:ext cx="233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>
                <a:solidFill>
                  <a:srgbClr val="CC0000"/>
                </a:solidFill>
              </a:rPr>
              <a:t>2005 р.</a:t>
            </a:r>
            <a:endParaRPr lang="ru-RU" sz="3200" b="1">
              <a:solidFill>
                <a:srgbClr val="CC0000"/>
              </a:solidFill>
            </a:endParaRPr>
          </a:p>
        </p:txBody>
      </p:sp>
      <p:sp>
        <p:nvSpPr>
          <p:cNvPr id="3077" name="AutoShape 5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23850" y="76200"/>
            <a:ext cx="8569325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Розвідані запаси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кам'яного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вугілля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68686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708400" y="981075"/>
            <a:ext cx="714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4073525" y="895350"/>
            <a:ext cx="14288" cy="427038"/>
          </a:xfrm>
          <a:custGeom>
            <a:avLst/>
            <a:gdLst>
              <a:gd name="T0" fmla="*/ 0 w 9"/>
              <a:gd name="T1" fmla="*/ 0 h 269"/>
              <a:gd name="T2" fmla="*/ 9 w 9"/>
              <a:gd name="T3" fmla="*/ 269 h 269"/>
              <a:gd name="T4" fmla="*/ 0 60000 65536"/>
              <a:gd name="T5" fmla="*/ 0 60000 65536"/>
              <a:gd name="T6" fmla="*/ 0 w 9"/>
              <a:gd name="T7" fmla="*/ 0 h 269"/>
              <a:gd name="T8" fmla="*/ 9 w 9"/>
              <a:gd name="T9" fmla="*/ 269 h 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269">
                <a:moveTo>
                  <a:pt x="0" y="0"/>
                </a:moveTo>
                <a:lnTo>
                  <a:pt x="9" y="26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2" name="AutoShape 10" descr="Пергамент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04800"/>
          </a:xfrm>
          <a:prstGeom prst="actionButtonBlank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1800">
                <a:solidFill>
                  <a:srgbClr val="808080"/>
                </a:solidFill>
              </a:rPr>
              <a:t>карта</a:t>
            </a:r>
            <a:endParaRPr lang="ru-RU" sz="180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3555" grpId="0" bld="category" animBg="0"/>
      <p:bldP spid="23560" grpId="0" animBg="1"/>
      <p:bldP spid="235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-Політ"/>
          <p:cNvPicPr>
            <a:picLocks noChangeAspect="1" noChangeArrowheads="1"/>
          </p:cNvPicPr>
          <p:nvPr/>
        </p:nvPicPr>
        <p:blipFill>
          <a:blip r:embed="rId7" cstate="print"/>
          <a:srcRect l="14146" t="5951" b="32835"/>
          <a:stretch>
            <a:fillRect/>
          </a:stretch>
        </p:blipFill>
        <p:spPr bwMode="auto">
          <a:xfrm>
            <a:off x="0" y="533400"/>
            <a:ext cx="9144000" cy="5486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858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Рудні  ресурси  світу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76200" y="5443538"/>
            <a:ext cx="1828800" cy="887412"/>
            <a:chOff x="-48" y="3429"/>
            <a:chExt cx="1152" cy="559"/>
          </a:xfrm>
        </p:grpSpPr>
        <p:sp>
          <p:nvSpPr>
            <p:cNvPr id="9303" name="Freeform 5" descr="Коричневый мрамор"/>
            <p:cNvSpPr>
              <a:spLocks/>
            </p:cNvSpPr>
            <p:nvPr/>
          </p:nvSpPr>
          <p:spPr bwMode="auto">
            <a:xfrm>
              <a:off x="-30" y="3429"/>
              <a:ext cx="1130" cy="559"/>
            </a:xfrm>
            <a:custGeom>
              <a:avLst/>
              <a:gdLst>
                <a:gd name="T0" fmla="*/ 15 w 1130"/>
                <a:gd name="T1" fmla="*/ 12 h 559"/>
                <a:gd name="T2" fmla="*/ 538 w 1130"/>
                <a:gd name="T3" fmla="*/ 4 h 559"/>
                <a:gd name="T4" fmla="*/ 947 w 1130"/>
                <a:gd name="T5" fmla="*/ 19 h 559"/>
                <a:gd name="T6" fmla="*/ 1129 w 1130"/>
                <a:gd name="T7" fmla="*/ 368 h 559"/>
                <a:gd name="T8" fmla="*/ 1121 w 1130"/>
                <a:gd name="T9" fmla="*/ 474 h 559"/>
                <a:gd name="T10" fmla="*/ 0 w 1130"/>
                <a:gd name="T11" fmla="*/ 482 h 559"/>
                <a:gd name="T12" fmla="*/ 15 w 1130"/>
                <a:gd name="T13" fmla="*/ 12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0"/>
                <a:gd name="T22" fmla="*/ 0 h 559"/>
                <a:gd name="T23" fmla="*/ 1130 w 1130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0" h="559">
                  <a:moveTo>
                    <a:pt x="15" y="12"/>
                  </a:moveTo>
                  <a:lnTo>
                    <a:pt x="538" y="4"/>
                  </a:lnTo>
                  <a:cubicBezTo>
                    <a:pt x="693" y="5"/>
                    <a:pt x="871" y="0"/>
                    <a:pt x="947" y="19"/>
                  </a:cubicBezTo>
                  <a:lnTo>
                    <a:pt x="1129" y="368"/>
                  </a:lnTo>
                  <a:cubicBezTo>
                    <a:pt x="1126" y="403"/>
                    <a:pt x="1130" y="440"/>
                    <a:pt x="1121" y="474"/>
                  </a:cubicBezTo>
                  <a:cubicBezTo>
                    <a:pt x="933" y="493"/>
                    <a:pt x="184" y="559"/>
                    <a:pt x="0" y="482"/>
                  </a:cubicBezTo>
                  <a:cubicBezTo>
                    <a:pt x="0" y="482"/>
                    <a:pt x="15" y="12"/>
                    <a:pt x="15" y="12"/>
                  </a:cubicBezTo>
                  <a:close/>
                </a:path>
              </a:pathLst>
            </a:cu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4" name="Freeform 6" descr="Коричневый мрамор"/>
            <p:cNvSpPr>
              <a:spLocks/>
            </p:cNvSpPr>
            <p:nvPr/>
          </p:nvSpPr>
          <p:spPr bwMode="auto">
            <a:xfrm>
              <a:off x="-48" y="3456"/>
              <a:ext cx="1152" cy="384"/>
            </a:xfrm>
            <a:custGeom>
              <a:avLst/>
              <a:gdLst>
                <a:gd name="T0" fmla="*/ 0 w 1152"/>
                <a:gd name="T1" fmla="*/ 0 h 384"/>
                <a:gd name="T2" fmla="*/ 960 w 1152"/>
                <a:gd name="T3" fmla="*/ 0 h 384"/>
                <a:gd name="T4" fmla="*/ 1152 w 1152"/>
                <a:gd name="T5" fmla="*/ 384 h 384"/>
                <a:gd name="T6" fmla="*/ 0 60000 65536"/>
                <a:gd name="T7" fmla="*/ 0 60000 65536"/>
                <a:gd name="T8" fmla="*/ 0 60000 65536"/>
                <a:gd name="T9" fmla="*/ 0 w 1152"/>
                <a:gd name="T10" fmla="*/ 0 h 384"/>
                <a:gd name="T11" fmla="*/ 1152 w 115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384">
                  <a:moveTo>
                    <a:pt x="0" y="0"/>
                  </a:moveTo>
                  <a:lnTo>
                    <a:pt x="960" y="0"/>
                  </a:lnTo>
                  <a:lnTo>
                    <a:pt x="1152" y="384"/>
                  </a:lnTo>
                </a:path>
              </a:pathLst>
            </a:custGeom>
            <a:blipFill dpi="0" rotWithShape="0">
              <a:blip r:embed="rId8" cstate="print"/>
              <a:srcRect/>
              <a:tile tx="0" ty="0" sx="100000" sy="100000" flip="none" algn="tl"/>
            </a:blipFill>
            <a:ln w="762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4067175" y="6156325"/>
            <a:ext cx="4222750" cy="701675"/>
            <a:chOff x="1536" y="3878"/>
            <a:chExt cx="2660" cy="442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36" y="3936"/>
              <a:ext cx="432" cy="192"/>
              <a:chOff x="3408" y="3888"/>
              <a:chExt cx="432" cy="192"/>
            </a:xfrm>
          </p:grpSpPr>
          <p:sp>
            <p:nvSpPr>
              <p:cNvPr id="6165" name="Rectangle 21"/>
              <p:cNvSpPr>
                <a:spLocks noChangeArrowheads="1"/>
              </p:cNvSpPr>
              <p:nvPr/>
            </p:nvSpPr>
            <p:spPr bwMode="auto">
              <a:xfrm>
                <a:off x="3408" y="3888"/>
                <a:ext cx="43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02" name="Line 22"/>
              <p:cNvSpPr>
                <a:spLocks noChangeShapeType="1"/>
              </p:cNvSpPr>
              <p:nvPr/>
            </p:nvSpPr>
            <p:spPr bwMode="auto">
              <a:xfrm>
                <a:off x="3456" y="3984"/>
                <a:ext cx="33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300" name="Rectangle 23"/>
            <p:cNvSpPr>
              <a:spLocks noChangeArrowheads="1"/>
            </p:cNvSpPr>
            <p:nvPr/>
          </p:nvSpPr>
          <p:spPr bwMode="auto">
            <a:xfrm>
              <a:off x="1963" y="3878"/>
              <a:ext cx="223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uk-UA" b="1" i="1">
                  <a:solidFill>
                    <a:srgbClr val="FFFF00"/>
                  </a:solidFill>
                </a:rPr>
                <a:t>-основні міжнародні </a:t>
              </a:r>
            </a:p>
            <a:p>
              <a:pPr algn="l"/>
              <a:r>
                <a:rPr lang="uk-UA" b="1" i="1">
                  <a:solidFill>
                    <a:srgbClr val="FFFF00"/>
                  </a:solidFill>
                </a:rPr>
                <a:t>вантажопотоки залізних руд</a:t>
              </a:r>
              <a:endParaRPr lang="ru-RU" b="1" i="1">
                <a:solidFill>
                  <a:srgbClr val="FFFF00"/>
                </a:solidFill>
              </a:endParaRPr>
            </a:p>
          </p:txBody>
        </p:sp>
      </p:grpSp>
      <p:sp>
        <p:nvSpPr>
          <p:cNvPr id="6212" name="AutoShape 68"/>
          <p:cNvSpPr>
            <a:spLocks noChangeArrowheads="1"/>
          </p:cNvSpPr>
          <p:nvPr/>
        </p:nvSpPr>
        <p:spPr bwMode="auto">
          <a:xfrm>
            <a:off x="1981200" y="44196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3" name="AutoShape 69"/>
          <p:cNvSpPr>
            <a:spLocks noChangeArrowheads="1"/>
          </p:cNvSpPr>
          <p:nvPr/>
        </p:nvSpPr>
        <p:spPr bwMode="auto">
          <a:xfrm>
            <a:off x="6248400" y="46482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4" name="AutoShape 70"/>
          <p:cNvSpPr>
            <a:spLocks noChangeArrowheads="1"/>
          </p:cNvSpPr>
          <p:nvPr/>
        </p:nvSpPr>
        <p:spPr bwMode="auto">
          <a:xfrm>
            <a:off x="3832225" y="467995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6" name="Rectangle 72"/>
          <p:cNvSpPr>
            <a:spLocks noChangeArrowheads="1"/>
          </p:cNvSpPr>
          <p:nvPr/>
        </p:nvSpPr>
        <p:spPr bwMode="auto">
          <a:xfrm>
            <a:off x="4114800" y="1600200"/>
            <a:ext cx="533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КМА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6217" name="AutoShape 73"/>
          <p:cNvSpPr>
            <a:spLocks noChangeArrowheads="1"/>
          </p:cNvSpPr>
          <p:nvPr/>
        </p:nvSpPr>
        <p:spPr bwMode="auto">
          <a:xfrm>
            <a:off x="4038600" y="12192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4953000" y="1524000"/>
            <a:ext cx="533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Урал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6218" name="AutoShape 74"/>
          <p:cNvSpPr>
            <a:spLocks noChangeArrowheads="1"/>
          </p:cNvSpPr>
          <p:nvPr/>
        </p:nvSpPr>
        <p:spPr bwMode="auto">
          <a:xfrm>
            <a:off x="4724400" y="15240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1" name="AutoShape 77"/>
          <p:cNvSpPr>
            <a:spLocks noChangeArrowheads="1"/>
          </p:cNvSpPr>
          <p:nvPr/>
        </p:nvSpPr>
        <p:spPr bwMode="auto">
          <a:xfrm>
            <a:off x="3810000" y="12954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3352800" y="2133600"/>
            <a:ext cx="12192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Кривий Ріг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6224" name="AutoShape 80"/>
          <p:cNvSpPr>
            <a:spLocks noChangeArrowheads="1"/>
          </p:cNvSpPr>
          <p:nvPr/>
        </p:nvSpPr>
        <p:spPr bwMode="auto">
          <a:xfrm>
            <a:off x="6107113" y="2111375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5" name="Rectangle 81"/>
          <p:cNvSpPr>
            <a:spLocks noChangeArrowheads="1"/>
          </p:cNvSpPr>
          <p:nvPr/>
        </p:nvSpPr>
        <p:spPr bwMode="auto">
          <a:xfrm>
            <a:off x="5791200" y="1905000"/>
            <a:ext cx="17526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Північно-Східний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6226" name="AutoShape 82"/>
          <p:cNvSpPr>
            <a:spLocks noChangeArrowheads="1"/>
          </p:cNvSpPr>
          <p:nvPr/>
        </p:nvSpPr>
        <p:spPr bwMode="auto">
          <a:xfrm>
            <a:off x="5181600" y="31242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2" name="Rectangle 88"/>
          <p:cNvSpPr>
            <a:spLocks noChangeArrowheads="1"/>
          </p:cNvSpPr>
          <p:nvPr/>
        </p:nvSpPr>
        <p:spPr bwMode="auto">
          <a:xfrm>
            <a:off x="1981200" y="1371600"/>
            <a:ext cx="15240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п-ів Лабрадор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6230" name="AutoShape 86"/>
          <p:cNvSpPr>
            <a:spLocks noChangeArrowheads="1"/>
          </p:cNvSpPr>
          <p:nvPr/>
        </p:nvSpPr>
        <p:spPr bwMode="auto">
          <a:xfrm>
            <a:off x="1905000" y="15240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4" name="Rectangle 90"/>
          <p:cNvSpPr>
            <a:spLocks noChangeArrowheads="1"/>
          </p:cNvSpPr>
          <p:nvPr/>
        </p:nvSpPr>
        <p:spPr bwMode="auto">
          <a:xfrm>
            <a:off x="2819400" y="3200400"/>
            <a:ext cx="7620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/>
              <a:t>Ліберія</a:t>
            </a:r>
            <a:endParaRPr lang="ru-RU" sz="1800" b="1"/>
          </a:p>
        </p:txBody>
      </p:sp>
      <p:sp>
        <p:nvSpPr>
          <p:cNvPr id="6238" name="Freeform 94"/>
          <p:cNvSpPr>
            <a:spLocks/>
          </p:cNvSpPr>
          <p:nvPr/>
        </p:nvSpPr>
        <p:spPr bwMode="auto">
          <a:xfrm>
            <a:off x="-12700" y="3175000"/>
            <a:ext cx="2222500" cy="444500"/>
          </a:xfrm>
          <a:custGeom>
            <a:avLst/>
            <a:gdLst>
              <a:gd name="T0" fmla="*/ 1400 w 1400"/>
              <a:gd name="T1" fmla="*/ 160 h 280"/>
              <a:gd name="T2" fmla="*/ 1208 w 1400"/>
              <a:gd name="T3" fmla="*/ 16 h 280"/>
              <a:gd name="T4" fmla="*/ 728 w 1400"/>
              <a:gd name="T5" fmla="*/ 64 h 280"/>
              <a:gd name="T6" fmla="*/ 632 w 1400"/>
              <a:gd name="T7" fmla="*/ 256 h 280"/>
              <a:gd name="T8" fmla="*/ 104 w 1400"/>
              <a:gd name="T9" fmla="*/ 208 h 280"/>
              <a:gd name="T10" fmla="*/ 8 w 1400"/>
              <a:gd name="T11" fmla="*/ 160 h 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0"/>
              <a:gd name="T19" fmla="*/ 0 h 280"/>
              <a:gd name="T20" fmla="*/ 1400 w 1400"/>
              <a:gd name="T21" fmla="*/ 280 h 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0" h="280">
                <a:moveTo>
                  <a:pt x="1400" y="160"/>
                </a:moveTo>
                <a:cubicBezTo>
                  <a:pt x="1360" y="96"/>
                  <a:pt x="1320" y="32"/>
                  <a:pt x="1208" y="16"/>
                </a:cubicBezTo>
                <a:cubicBezTo>
                  <a:pt x="1096" y="0"/>
                  <a:pt x="824" y="24"/>
                  <a:pt x="728" y="64"/>
                </a:cubicBezTo>
                <a:cubicBezTo>
                  <a:pt x="632" y="104"/>
                  <a:pt x="736" y="232"/>
                  <a:pt x="632" y="256"/>
                </a:cubicBezTo>
                <a:cubicBezTo>
                  <a:pt x="528" y="280"/>
                  <a:pt x="208" y="224"/>
                  <a:pt x="104" y="208"/>
                </a:cubicBezTo>
                <a:cubicBezTo>
                  <a:pt x="0" y="192"/>
                  <a:pt x="24" y="168"/>
                  <a:pt x="8" y="160"/>
                </a:cubicBezTo>
              </a:path>
            </a:pathLst>
          </a:custGeom>
          <a:noFill/>
          <a:ln w="76200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9" name="Freeform 95"/>
          <p:cNvSpPr>
            <a:spLocks/>
          </p:cNvSpPr>
          <p:nvPr/>
        </p:nvSpPr>
        <p:spPr bwMode="auto">
          <a:xfrm>
            <a:off x="6737350" y="2682875"/>
            <a:ext cx="2406650" cy="746125"/>
          </a:xfrm>
          <a:custGeom>
            <a:avLst/>
            <a:gdLst>
              <a:gd name="T0" fmla="*/ 1516 w 1516"/>
              <a:gd name="T1" fmla="*/ 470 h 470"/>
              <a:gd name="T2" fmla="*/ 1036 w 1516"/>
              <a:gd name="T3" fmla="*/ 374 h 470"/>
              <a:gd name="T4" fmla="*/ 748 w 1516"/>
              <a:gd name="T5" fmla="*/ 182 h 470"/>
              <a:gd name="T6" fmla="*/ 372 w 1516"/>
              <a:gd name="T7" fmla="*/ 38 h 470"/>
              <a:gd name="T8" fmla="*/ 0 w 1516"/>
              <a:gd name="T9" fmla="*/ 0 h 4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6"/>
              <a:gd name="T16" fmla="*/ 0 h 470"/>
              <a:gd name="T17" fmla="*/ 1516 w 1516"/>
              <a:gd name="T18" fmla="*/ 470 h 4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6" h="470">
                <a:moveTo>
                  <a:pt x="1516" y="470"/>
                </a:moveTo>
                <a:cubicBezTo>
                  <a:pt x="1340" y="446"/>
                  <a:pt x="1164" y="422"/>
                  <a:pt x="1036" y="374"/>
                </a:cubicBezTo>
                <a:cubicBezTo>
                  <a:pt x="908" y="326"/>
                  <a:pt x="859" y="238"/>
                  <a:pt x="748" y="182"/>
                </a:cubicBezTo>
                <a:cubicBezTo>
                  <a:pt x="637" y="126"/>
                  <a:pt x="497" y="68"/>
                  <a:pt x="372" y="38"/>
                </a:cubicBezTo>
                <a:cubicBezTo>
                  <a:pt x="247" y="8"/>
                  <a:pt x="77" y="8"/>
                  <a:pt x="0" y="0"/>
                </a:cubicBezTo>
              </a:path>
            </a:pathLst>
          </a:custGeom>
          <a:noFill/>
          <a:ln w="7620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0" name="Freeform 96"/>
          <p:cNvSpPr>
            <a:spLocks/>
          </p:cNvSpPr>
          <p:nvPr/>
        </p:nvSpPr>
        <p:spPr bwMode="auto">
          <a:xfrm>
            <a:off x="1528763" y="2322513"/>
            <a:ext cx="565150" cy="504825"/>
          </a:xfrm>
          <a:custGeom>
            <a:avLst/>
            <a:gdLst>
              <a:gd name="T0" fmla="*/ 356 w 356"/>
              <a:gd name="T1" fmla="*/ 318 h 318"/>
              <a:gd name="T2" fmla="*/ 280 w 356"/>
              <a:gd name="T3" fmla="*/ 129 h 318"/>
              <a:gd name="T4" fmla="*/ 0 w 356"/>
              <a:gd name="T5" fmla="*/ 0 h 318"/>
              <a:gd name="T6" fmla="*/ 0 60000 65536"/>
              <a:gd name="T7" fmla="*/ 0 60000 65536"/>
              <a:gd name="T8" fmla="*/ 0 60000 65536"/>
              <a:gd name="T9" fmla="*/ 0 w 356"/>
              <a:gd name="T10" fmla="*/ 0 h 318"/>
              <a:gd name="T11" fmla="*/ 356 w 356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318">
                <a:moveTo>
                  <a:pt x="356" y="318"/>
                </a:moveTo>
                <a:cubicBezTo>
                  <a:pt x="343" y="287"/>
                  <a:pt x="339" y="182"/>
                  <a:pt x="280" y="129"/>
                </a:cubicBezTo>
                <a:cubicBezTo>
                  <a:pt x="221" y="76"/>
                  <a:pt x="58" y="27"/>
                  <a:pt x="0" y="0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1" name="AutoShape 97"/>
          <p:cNvSpPr>
            <a:spLocks noChangeArrowheads="1"/>
          </p:cNvSpPr>
          <p:nvPr/>
        </p:nvSpPr>
        <p:spPr bwMode="auto">
          <a:xfrm>
            <a:off x="1219200" y="33528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2" name="Freeform 98"/>
          <p:cNvSpPr>
            <a:spLocks/>
          </p:cNvSpPr>
          <p:nvPr/>
        </p:nvSpPr>
        <p:spPr bwMode="auto">
          <a:xfrm>
            <a:off x="6135688" y="2743200"/>
            <a:ext cx="671512" cy="2057400"/>
          </a:xfrm>
          <a:custGeom>
            <a:avLst/>
            <a:gdLst>
              <a:gd name="T0" fmla="*/ 79 w 423"/>
              <a:gd name="T1" fmla="*/ 1296 h 1296"/>
              <a:gd name="T2" fmla="*/ 8 w 423"/>
              <a:gd name="T3" fmla="*/ 1107 h 1296"/>
              <a:gd name="T4" fmla="*/ 127 w 423"/>
              <a:gd name="T5" fmla="*/ 864 h 1296"/>
              <a:gd name="T6" fmla="*/ 367 w 423"/>
              <a:gd name="T7" fmla="*/ 528 h 1296"/>
              <a:gd name="T8" fmla="*/ 415 w 423"/>
              <a:gd name="T9" fmla="*/ 240 h 1296"/>
              <a:gd name="T10" fmla="*/ 319 w 423"/>
              <a:gd name="T11" fmla="*/ 0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3"/>
              <a:gd name="T19" fmla="*/ 0 h 1296"/>
              <a:gd name="T20" fmla="*/ 423 w 423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3" h="1296">
                <a:moveTo>
                  <a:pt x="79" y="1296"/>
                </a:moveTo>
                <a:cubicBezTo>
                  <a:pt x="67" y="1265"/>
                  <a:pt x="0" y="1179"/>
                  <a:pt x="8" y="1107"/>
                </a:cubicBezTo>
                <a:cubicBezTo>
                  <a:pt x="16" y="1035"/>
                  <a:pt x="67" y="960"/>
                  <a:pt x="127" y="864"/>
                </a:cubicBezTo>
                <a:cubicBezTo>
                  <a:pt x="187" y="768"/>
                  <a:pt x="319" y="632"/>
                  <a:pt x="367" y="528"/>
                </a:cubicBezTo>
                <a:cubicBezTo>
                  <a:pt x="415" y="424"/>
                  <a:pt x="423" y="328"/>
                  <a:pt x="415" y="240"/>
                </a:cubicBezTo>
                <a:cubicBezTo>
                  <a:pt x="407" y="152"/>
                  <a:pt x="335" y="40"/>
                  <a:pt x="319" y="0"/>
                </a:cubicBezTo>
              </a:path>
            </a:pathLst>
          </a:custGeom>
          <a:noFill/>
          <a:ln w="7620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3" name="Freeform 99"/>
          <p:cNvSpPr>
            <a:spLocks/>
          </p:cNvSpPr>
          <p:nvPr/>
        </p:nvSpPr>
        <p:spPr bwMode="auto">
          <a:xfrm>
            <a:off x="2347913" y="2322513"/>
            <a:ext cx="3860800" cy="3351212"/>
          </a:xfrm>
          <a:custGeom>
            <a:avLst/>
            <a:gdLst>
              <a:gd name="T0" fmla="*/ 2432 w 2432"/>
              <a:gd name="T1" fmla="*/ 1538 h 2111"/>
              <a:gd name="T2" fmla="*/ 2185 w 2432"/>
              <a:gd name="T3" fmla="*/ 1657 h 2111"/>
              <a:gd name="T4" fmla="*/ 1417 w 2432"/>
              <a:gd name="T5" fmla="*/ 2041 h 2111"/>
              <a:gd name="T6" fmla="*/ 841 w 2432"/>
              <a:gd name="T7" fmla="*/ 1993 h 2111"/>
              <a:gd name="T8" fmla="*/ 401 w 2432"/>
              <a:gd name="T9" fmla="*/ 1334 h 2111"/>
              <a:gd name="T10" fmla="*/ 52 w 2432"/>
              <a:gd name="T11" fmla="*/ 530 h 2111"/>
              <a:gd name="T12" fmla="*/ 90 w 2432"/>
              <a:gd name="T13" fmla="*/ 204 h 2111"/>
              <a:gd name="T14" fmla="*/ 438 w 2432"/>
              <a:gd name="T15" fmla="*/ 0 h 2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32"/>
              <a:gd name="T25" fmla="*/ 0 h 2111"/>
              <a:gd name="T26" fmla="*/ 2432 w 2432"/>
              <a:gd name="T27" fmla="*/ 2111 h 2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32" h="2111">
                <a:moveTo>
                  <a:pt x="2432" y="1538"/>
                </a:moveTo>
                <a:cubicBezTo>
                  <a:pt x="2391" y="1558"/>
                  <a:pt x="2354" y="1573"/>
                  <a:pt x="2185" y="1657"/>
                </a:cubicBezTo>
                <a:cubicBezTo>
                  <a:pt x="2016" y="1741"/>
                  <a:pt x="1641" y="1985"/>
                  <a:pt x="1417" y="2041"/>
                </a:cubicBezTo>
                <a:cubicBezTo>
                  <a:pt x="1193" y="2097"/>
                  <a:pt x="1010" y="2111"/>
                  <a:pt x="841" y="1993"/>
                </a:cubicBezTo>
                <a:cubicBezTo>
                  <a:pt x="672" y="1875"/>
                  <a:pt x="533" y="1578"/>
                  <a:pt x="401" y="1334"/>
                </a:cubicBezTo>
                <a:cubicBezTo>
                  <a:pt x="269" y="1090"/>
                  <a:pt x="104" y="718"/>
                  <a:pt x="52" y="530"/>
                </a:cubicBezTo>
                <a:cubicBezTo>
                  <a:pt x="0" y="342"/>
                  <a:pt x="26" y="292"/>
                  <a:pt x="90" y="204"/>
                </a:cubicBezTo>
                <a:cubicBezTo>
                  <a:pt x="154" y="116"/>
                  <a:pt x="365" y="43"/>
                  <a:pt x="438" y="0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4" name="Freeform 100"/>
          <p:cNvSpPr>
            <a:spLocks/>
          </p:cNvSpPr>
          <p:nvPr/>
        </p:nvSpPr>
        <p:spPr bwMode="auto">
          <a:xfrm>
            <a:off x="3652838" y="4870450"/>
            <a:ext cx="679450" cy="652463"/>
          </a:xfrm>
          <a:custGeom>
            <a:avLst/>
            <a:gdLst>
              <a:gd name="T0" fmla="*/ 243 w 428"/>
              <a:gd name="T1" fmla="*/ 4 h 411"/>
              <a:gd name="T2" fmla="*/ 339 w 428"/>
              <a:gd name="T3" fmla="*/ 52 h 411"/>
              <a:gd name="T4" fmla="*/ 420 w 428"/>
              <a:gd name="T5" fmla="*/ 236 h 411"/>
              <a:gd name="T6" fmla="*/ 291 w 428"/>
              <a:gd name="T7" fmla="*/ 388 h 411"/>
              <a:gd name="T8" fmla="*/ 0 w 428"/>
              <a:gd name="T9" fmla="*/ 375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411"/>
              <a:gd name="T17" fmla="*/ 428 w 428"/>
              <a:gd name="T18" fmla="*/ 411 h 4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411">
                <a:moveTo>
                  <a:pt x="243" y="4"/>
                </a:moveTo>
                <a:cubicBezTo>
                  <a:pt x="283" y="0"/>
                  <a:pt x="309" y="13"/>
                  <a:pt x="339" y="52"/>
                </a:cubicBezTo>
                <a:cubicBezTo>
                  <a:pt x="369" y="91"/>
                  <a:pt x="428" y="180"/>
                  <a:pt x="420" y="236"/>
                </a:cubicBezTo>
                <a:cubicBezTo>
                  <a:pt x="412" y="292"/>
                  <a:pt x="361" y="365"/>
                  <a:pt x="291" y="388"/>
                </a:cubicBezTo>
                <a:cubicBezTo>
                  <a:pt x="221" y="411"/>
                  <a:pt x="61" y="378"/>
                  <a:pt x="0" y="375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5" name="Freeform 101"/>
          <p:cNvSpPr>
            <a:spLocks/>
          </p:cNvSpPr>
          <p:nvPr/>
        </p:nvSpPr>
        <p:spPr bwMode="auto">
          <a:xfrm>
            <a:off x="2586038" y="3609975"/>
            <a:ext cx="398462" cy="293688"/>
          </a:xfrm>
          <a:custGeom>
            <a:avLst/>
            <a:gdLst>
              <a:gd name="T0" fmla="*/ 251 w 251"/>
              <a:gd name="T1" fmla="*/ 68 h 185"/>
              <a:gd name="T2" fmla="*/ 195 w 251"/>
              <a:gd name="T3" fmla="*/ 174 h 185"/>
              <a:gd name="T4" fmla="*/ 0 w 251"/>
              <a:gd name="T5" fmla="*/ 0 h 185"/>
              <a:gd name="T6" fmla="*/ 0 60000 65536"/>
              <a:gd name="T7" fmla="*/ 0 60000 65536"/>
              <a:gd name="T8" fmla="*/ 0 60000 65536"/>
              <a:gd name="T9" fmla="*/ 0 w 251"/>
              <a:gd name="T10" fmla="*/ 0 h 185"/>
              <a:gd name="T11" fmla="*/ 251 w 25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" h="185">
                <a:moveTo>
                  <a:pt x="251" y="68"/>
                </a:moveTo>
                <a:cubicBezTo>
                  <a:pt x="242" y="86"/>
                  <a:pt x="237" y="185"/>
                  <a:pt x="195" y="174"/>
                </a:cubicBezTo>
                <a:cubicBezTo>
                  <a:pt x="153" y="163"/>
                  <a:pt x="41" y="36"/>
                  <a:pt x="0" y="0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" name="Freeform 102"/>
          <p:cNvSpPr>
            <a:spLocks/>
          </p:cNvSpPr>
          <p:nvPr/>
        </p:nvSpPr>
        <p:spPr bwMode="auto">
          <a:xfrm>
            <a:off x="3465513" y="1492250"/>
            <a:ext cx="458787" cy="444500"/>
          </a:xfrm>
          <a:custGeom>
            <a:avLst/>
            <a:gdLst>
              <a:gd name="T0" fmla="*/ 288 w 289"/>
              <a:gd name="T1" fmla="*/ 0 h 280"/>
              <a:gd name="T2" fmla="*/ 281 w 289"/>
              <a:gd name="T3" fmla="*/ 68 h 280"/>
              <a:gd name="T4" fmla="*/ 281 w 289"/>
              <a:gd name="T5" fmla="*/ 164 h 280"/>
              <a:gd name="T6" fmla="*/ 233 w 289"/>
              <a:gd name="T7" fmla="*/ 212 h 280"/>
              <a:gd name="T8" fmla="*/ 137 w 289"/>
              <a:gd name="T9" fmla="*/ 212 h 280"/>
              <a:gd name="T10" fmla="*/ 137 w 289"/>
              <a:gd name="T11" fmla="*/ 116 h 280"/>
              <a:gd name="T12" fmla="*/ 30 w 289"/>
              <a:gd name="T13" fmla="*/ 60 h 280"/>
              <a:gd name="T14" fmla="*/ 0 w 289"/>
              <a:gd name="T15" fmla="*/ 174 h 280"/>
              <a:gd name="T16" fmla="*/ 30 w 289"/>
              <a:gd name="T17" fmla="*/ 280 h 2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280"/>
              <a:gd name="T29" fmla="*/ 289 w 289"/>
              <a:gd name="T30" fmla="*/ 280 h 2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280">
                <a:moveTo>
                  <a:pt x="288" y="0"/>
                </a:moveTo>
                <a:cubicBezTo>
                  <a:pt x="287" y="10"/>
                  <a:pt x="282" y="41"/>
                  <a:pt x="281" y="68"/>
                </a:cubicBezTo>
                <a:cubicBezTo>
                  <a:pt x="280" y="95"/>
                  <a:pt x="289" y="140"/>
                  <a:pt x="281" y="164"/>
                </a:cubicBezTo>
                <a:cubicBezTo>
                  <a:pt x="273" y="188"/>
                  <a:pt x="257" y="204"/>
                  <a:pt x="233" y="212"/>
                </a:cubicBezTo>
                <a:cubicBezTo>
                  <a:pt x="209" y="220"/>
                  <a:pt x="153" y="228"/>
                  <a:pt x="137" y="212"/>
                </a:cubicBezTo>
                <a:cubicBezTo>
                  <a:pt x="121" y="196"/>
                  <a:pt x="155" y="141"/>
                  <a:pt x="137" y="116"/>
                </a:cubicBezTo>
                <a:cubicBezTo>
                  <a:pt x="119" y="91"/>
                  <a:pt x="53" y="50"/>
                  <a:pt x="30" y="60"/>
                </a:cubicBezTo>
                <a:cubicBezTo>
                  <a:pt x="7" y="70"/>
                  <a:pt x="0" y="137"/>
                  <a:pt x="0" y="174"/>
                </a:cubicBezTo>
                <a:cubicBezTo>
                  <a:pt x="0" y="211"/>
                  <a:pt x="24" y="258"/>
                  <a:pt x="30" y="280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7" name="Freeform 103"/>
          <p:cNvSpPr>
            <a:spLocks/>
          </p:cNvSpPr>
          <p:nvPr/>
        </p:nvSpPr>
        <p:spPr bwMode="auto">
          <a:xfrm>
            <a:off x="6362700" y="2514600"/>
            <a:ext cx="398463" cy="985838"/>
          </a:xfrm>
          <a:custGeom>
            <a:avLst/>
            <a:gdLst>
              <a:gd name="T0" fmla="*/ 251 w 251"/>
              <a:gd name="T1" fmla="*/ 621 h 621"/>
              <a:gd name="T2" fmla="*/ 168 w 251"/>
              <a:gd name="T3" fmla="*/ 432 h 621"/>
              <a:gd name="T4" fmla="*/ 24 w 251"/>
              <a:gd name="T5" fmla="*/ 144 h 621"/>
              <a:gd name="T6" fmla="*/ 24 w 251"/>
              <a:gd name="T7" fmla="*/ 0 h 621"/>
              <a:gd name="T8" fmla="*/ 0 60000 65536"/>
              <a:gd name="T9" fmla="*/ 0 60000 65536"/>
              <a:gd name="T10" fmla="*/ 0 60000 65536"/>
              <a:gd name="T11" fmla="*/ 0 60000 65536"/>
              <a:gd name="T12" fmla="*/ 0 w 251"/>
              <a:gd name="T13" fmla="*/ 0 h 621"/>
              <a:gd name="T14" fmla="*/ 251 w 251"/>
              <a:gd name="T15" fmla="*/ 621 h 6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" h="621">
                <a:moveTo>
                  <a:pt x="251" y="621"/>
                </a:moveTo>
                <a:cubicBezTo>
                  <a:pt x="237" y="590"/>
                  <a:pt x="206" y="511"/>
                  <a:pt x="168" y="432"/>
                </a:cubicBezTo>
                <a:cubicBezTo>
                  <a:pt x="130" y="353"/>
                  <a:pt x="48" y="216"/>
                  <a:pt x="24" y="144"/>
                </a:cubicBezTo>
                <a:cubicBezTo>
                  <a:pt x="0" y="72"/>
                  <a:pt x="24" y="24"/>
                  <a:pt x="24" y="0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8" name="Freeform 104"/>
          <p:cNvSpPr>
            <a:spLocks/>
          </p:cNvSpPr>
          <p:nvPr/>
        </p:nvSpPr>
        <p:spPr bwMode="auto">
          <a:xfrm>
            <a:off x="3733800" y="2514600"/>
            <a:ext cx="1427163" cy="977900"/>
          </a:xfrm>
          <a:custGeom>
            <a:avLst/>
            <a:gdLst>
              <a:gd name="T0" fmla="*/ 899 w 899"/>
              <a:gd name="T1" fmla="*/ 538 h 616"/>
              <a:gd name="T2" fmla="*/ 695 w 899"/>
              <a:gd name="T3" fmla="*/ 599 h 616"/>
              <a:gd name="T4" fmla="*/ 480 w 899"/>
              <a:gd name="T5" fmla="*/ 576 h 616"/>
              <a:gd name="T6" fmla="*/ 336 w 899"/>
              <a:gd name="T7" fmla="*/ 576 h 616"/>
              <a:gd name="T8" fmla="*/ 288 w 899"/>
              <a:gd name="T9" fmla="*/ 336 h 616"/>
              <a:gd name="T10" fmla="*/ 240 w 899"/>
              <a:gd name="T11" fmla="*/ 192 h 616"/>
              <a:gd name="T12" fmla="*/ 0 w 899"/>
              <a:gd name="T13" fmla="*/ 0 h 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9"/>
              <a:gd name="T22" fmla="*/ 0 h 616"/>
              <a:gd name="T23" fmla="*/ 899 w 899"/>
              <a:gd name="T24" fmla="*/ 616 h 6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9" h="616">
                <a:moveTo>
                  <a:pt x="899" y="538"/>
                </a:moveTo>
                <a:cubicBezTo>
                  <a:pt x="865" y="548"/>
                  <a:pt x="765" y="593"/>
                  <a:pt x="695" y="599"/>
                </a:cubicBezTo>
                <a:cubicBezTo>
                  <a:pt x="625" y="605"/>
                  <a:pt x="540" y="580"/>
                  <a:pt x="480" y="576"/>
                </a:cubicBezTo>
                <a:cubicBezTo>
                  <a:pt x="420" y="572"/>
                  <a:pt x="368" y="616"/>
                  <a:pt x="336" y="576"/>
                </a:cubicBezTo>
                <a:cubicBezTo>
                  <a:pt x="304" y="536"/>
                  <a:pt x="304" y="400"/>
                  <a:pt x="288" y="336"/>
                </a:cubicBezTo>
                <a:cubicBezTo>
                  <a:pt x="272" y="272"/>
                  <a:pt x="288" y="248"/>
                  <a:pt x="240" y="192"/>
                </a:cubicBezTo>
                <a:cubicBezTo>
                  <a:pt x="192" y="136"/>
                  <a:pt x="40" y="32"/>
                  <a:pt x="0" y="0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9" name="Freeform 105"/>
          <p:cNvSpPr>
            <a:spLocks/>
          </p:cNvSpPr>
          <p:nvPr/>
        </p:nvSpPr>
        <p:spPr bwMode="auto">
          <a:xfrm>
            <a:off x="5378450" y="2682875"/>
            <a:ext cx="1238250" cy="1292225"/>
          </a:xfrm>
          <a:custGeom>
            <a:avLst/>
            <a:gdLst>
              <a:gd name="T0" fmla="*/ 0 w 780"/>
              <a:gd name="T1" fmla="*/ 409 h 814"/>
              <a:gd name="T2" fmla="*/ 68 w 780"/>
              <a:gd name="T3" fmla="*/ 518 h 814"/>
              <a:gd name="T4" fmla="*/ 356 w 780"/>
              <a:gd name="T5" fmla="*/ 710 h 814"/>
              <a:gd name="T6" fmla="*/ 404 w 780"/>
              <a:gd name="T7" fmla="*/ 806 h 814"/>
              <a:gd name="T8" fmla="*/ 500 w 780"/>
              <a:gd name="T9" fmla="*/ 662 h 814"/>
              <a:gd name="T10" fmla="*/ 548 w 780"/>
              <a:gd name="T11" fmla="*/ 470 h 814"/>
              <a:gd name="T12" fmla="*/ 644 w 780"/>
              <a:gd name="T13" fmla="*/ 374 h 814"/>
              <a:gd name="T14" fmla="*/ 740 w 780"/>
              <a:gd name="T15" fmla="*/ 86 h 814"/>
              <a:gd name="T16" fmla="*/ 780 w 780"/>
              <a:gd name="T17" fmla="*/ 0 h 8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80"/>
              <a:gd name="T28" fmla="*/ 0 h 814"/>
              <a:gd name="T29" fmla="*/ 780 w 780"/>
              <a:gd name="T30" fmla="*/ 814 h 8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80" h="814">
                <a:moveTo>
                  <a:pt x="0" y="409"/>
                </a:moveTo>
                <a:cubicBezTo>
                  <a:pt x="11" y="427"/>
                  <a:pt x="9" y="468"/>
                  <a:pt x="68" y="518"/>
                </a:cubicBezTo>
                <a:cubicBezTo>
                  <a:pt x="127" y="568"/>
                  <a:pt x="300" y="662"/>
                  <a:pt x="356" y="710"/>
                </a:cubicBezTo>
                <a:cubicBezTo>
                  <a:pt x="412" y="758"/>
                  <a:pt x="380" y="814"/>
                  <a:pt x="404" y="806"/>
                </a:cubicBezTo>
                <a:cubicBezTo>
                  <a:pt x="428" y="798"/>
                  <a:pt x="476" y="718"/>
                  <a:pt x="500" y="662"/>
                </a:cubicBezTo>
                <a:cubicBezTo>
                  <a:pt x="524" y="606"/>
                  <a:pt x="524" y="518"/>
                  <a:pt x="548" y="470"/>
                </a:cubicBezTo>
                <a:cubicBezTo>
                  <a:pt x="572" y="422"/>
                  <a:pt x="612" y="438"/>
                  <a:pt x="644" y="374"/>
                </a:cubicBezTo>
                <a:cubicBezTo>
                  <a:pt x="676" y="310"/>
                  <a:pt x="717" y="148"/>
                  <a:pt x="740" y="86"/>
                </a:cubicBezTo>
                <a:cubicBezTo>
                  <a:pt x="763" y="24"/>
                  <a:pt x="772" y="18"/>
                  <a:pt x="780" y="0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50" name="Freeform 106"/>
          <p:cNvSpPr>
            <a:spLocks/>
          </p:cNvSpPr>
          <p:nvPr/>
        </p:nvSpPr>
        <p:spPr bwMode="auto">
          <a:xfrm>
            <a:off x="3644900" y="1624013"/>
            <a:ext cx="1169988" cy="420687"/>
          </a:xfrm>
          <a:custGeom>
            <a:avLst/>
            <a:gdLst>
              <a:gd name="T0" fmla="*/ 683 w 737"/>
              <a:gd name="T1" fmla="*/ 0 h 265"/>
              <a:gd name="T2" fmla="*/ 632 w 737"/>
              <a:gd name="T3" fmla="*/ 33 h 265"/>
              <a:gd name="T4" fmla="*/ 632 w 737"/>
              <a:gd name="T5" fmla="*/ 177 h 265"/>
              <a:gd name="T6" fmla="*/ 0 w 737"/>
              <a:gd name="T7" fmla="*/ 265 h 265"/>
              <a:gd name="T8" fmla="*/ 0 60000 65536"/>
              <a:gd name="T9" fmla="*/ 0 60000 65536"/>
              <a:gd name="T10" fmla="*/ 0 60000 65536"/>
              <a:gd name="T11" fmla="*/ 0 60000 65536"/>
              <a:gd name="T12" fmla="*/ 0 w 737"/>
              <a:gd name="T13" fmla="*/ 0 h 265"/>
              <a:gd name="T14" fmla="*/ 737 w 737"/>
              <a:gd name="T15" fmla="*/ 265 h 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7" h="265">
                <a:moveTo>
                  <a:pt x="683" y="0"/>
                </a:moveTo>
                <a:cubicBezTo>
                  <a:pt x="674" y="5"/>
                  <a:pt x="640" y="4"/>
                  <a:pt x="632" y="33"/>
                </a:cubicBezTo>
                <a:cubicBezTo>
                  <a:pt x="624" y="62"/>
                  <a:pt x="737" y="138"/>
                  <a:pt x="632" y="177"/>
                </a:cubicBezTo>
                <a:cubicBezTo>
                  <a:pt x="527" y="216"/>
                  <a:pt x="132" y="247"/>
                  <a:pt x="0" y="265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15" name="AutoShape 71"/>
          <p:cNvSpPr>
            <a:spLocks noChangeArrowheads="1"/>
          </p:cNvSpPr>
          <p:nvPr/>
        </p:nvSpPr>
        <p:spPr bwMode="auto">
          <a:xfrm>
            <a:off x="4192588" y="18034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2" name="AutoShape 78"/>
          <p:cNvSpPr>
            <a:spLocks noChangeArrowheads="1"/>
          </p:cNvSpPr>
          <p:nvPr/>
        </p:nvSpPr>
        <p:spPr bwMode="auto">
          <a:xfrm>
            <a:off x="3924300" y="1989138"/>
            <a:ext cx="228600" cy="1984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2" name="Freeform 108"/>
          <p:cNvSpPr>
            <a:spLocks/>
          </p:cNvSpPr>
          <p:nvPr/>
        </p:nvSpPr>
        <p:spPr bwMode="auto">
          <a:xfrm>
            <a:off x="1624013" y="1676400"/>
            <a:ext cx="957262" cy="596900"/>
          </a:xfrm>
          <a:custGeom>
            <a:avLst/>
            <a:gdLst>
              <a:gd name="T0" fmla="*/ 369 w 603"/>
              <a:gd name="T1" fmla="*/ 0 h 376"/>
              <a:gd name="T2" fmla="*/ 569 w 603"/>
              <a:gd name="T3" fmla="*/ 96 h 376"/>
              <a:gd name="T4" fmla="*/ 508 w 603"/>
              <a:gd name="T5" fmla="*/ 301 h 376"/>
              <a:gd name="T6" fmla="*/ 0 w 603"/>
              <a:gd name="T7" fmla="*/ 376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603"/>
              <a:gd name="T13" fmla="*/ 0 h 376"/>
              <a:gd name="T14" fmla="*/ 603 w 603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3" h="376">
                <a:moveTo>
                  <a:pt x="369" y="0"/>
                </a:moveTo>
                <a:cubicBezTo>
                  <a:pt x="402" y="16"/>
                  <a:pt x="546" y="46"/>
                  <a:pt x="569" y="96"/>
                </a:cubicBezTo>
                <a:cubicBezTo>
                  <a:pt x="592" y="146"/>
                  <a:pt x="603" y="254"/>
                  <a:pt x="508" y="301"/>
                </a:cubicBezTo>
                <a:cubicBezTo>
                  <a:pt x="413" y="348"/>
                  <a:pt x="106" y="361"/>
                  <a:pt x="0" y="376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31" name="Rectangle 87"/>
          <p:cNvSpPr>
            <a:spLocks noChangeArrowheads="1"/>
          </p:cNvSpPr>
          <p:nvPr/>
        </p:nvSpPr>
        <p:spPr bwMode="auto">
          <a:xfrm>
            <a:off x="1349375" y="1862138"/>
            <a:ext cx="13716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Приозерний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6253" name="Rectangle 109"/>
          <p:cNvSpPr>
            <a:spLocks noChangeArrowheads="1"/>
          </p:cNvSpPr>
          <p:nvPr/>
        </p:nvSpPr>
        <p:spPr bwMode="auto">
          <a:xfrm>
            <a:off x="3124200" y="1066800"/>
            <a:ext cx="7620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/>
              <a:t>Швеція</a:t>
            </a:r>
            <a:endParaRPr lang="ru-RU" sz="1800" b="1"/>
          </a:p>
        </p:txBody>
      </p:sp>
      <p:sp>
        <p:nvSpPr>
          <p:cNvPr id="6219" name="Rectangle 75"/>
          <p:cNvSpPr>
            <a:spLocks noChangeArrowheads="1"/>
          </p:cNvSpPr>
          <p:nvPr/>
        </p:nvSpPr>
        <p:spPr bwMode="auto">
          <a:xfrm>
            <a:off x="3962400" y="990600"/>
            <a:ext cx="15240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Кольський п-ів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9256" name="AutoShape 0" descr="Коричневый мрамор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DDDDDD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7" name="AutoShape 1" descr="Коричневый мрамор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DDDDDD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1143000" y="1676400"/>
            <a:ext cx="381000" cy="350838"/>
            <a:chOff x="720" y="1056"/>
            <a:chExt cx="240" cy="221"/>
          </a:xfrm>
        </p:grpSpPr>
        <p:sp>
          <p:nvSpPr>
            <p:cNvPr id="9297" name="AutoShape 84"/>
            <p:cNvSpPr>
              <a:spLocks noChangeArrowheads="1"/>
            </p:cNvSpPr>
            <p:nvPr/>
          </p:nvSpPr>
          <p:spPr bwMode="auto">
            <a:xfrm>
              <a:off x="720" y="1152"/>
              <a:ext cx="144" cy="1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8" name="AutoShape 85"/>
            <p:cNvSpPr>
              <a:spLocks noChangeArrowheads="1"/>
            </p:cNvSpPr>
            <p:nvPr/>
          </p:nvSpPr>
          <p:spPr bwMode="auto">
            <a:xfrm>
              <a:off x="816" y="1056"/>
              <a:ext cx="144" cy="1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428875" y="3668713"/>
            <a:ext cx="1066800" cy="5334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uk-UA" sz="1800" b="1" i="1">
                <a:solidFill>
                  <a:srgbClr val="660033"/>
                </a:solidFill>
              </a:rPr>
              <a:t>Гвінейська</a:t>
            </a:r>
          </a:p>
          <a:p>
            <a:pPr algn="l"/>
            <a:r>
              <a:rPr lang="uk-UA" sz="1800" b="1" i="1">
                <a:solidFill>
                  <a:srgbClr val="660033"/>
                </a:solidFill>
              </a:rPr>
              <a:t>затока</a:t>
            </a:r>
            <a:endParaRPr lang="ru-RU" sz="1800" b="1" i="1">
              <a:solidFill>
                <a:srgbClr val="660033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140200" y="1989138"/>
            <a:ext cx="228600" cy="228600"/>
            <a:chOff x="720" y="2256"/>
            <a:chExt cx="192" cy="240"/>
          </a:xfrm>
        </p:grpSpPr>
        <p:sp>
          <p:nvSpPr>
            <p:cNvPr id="9295" name="AutoShape 5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6" name="AutoShape 6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352800" y="3429000"/>
            <a:ext cx="228600" cy="685800"/>
            <a:chOff x="2112" y="2160"/>
            <a:chExt cx="144" cy="432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112" y="2448"/>
              <a:ext cx="144" cy="144"/>
              <a:chOff x="720" y="2256"/>
              <a:chExt cx="192" cy="240"/>
            </a:xfrm>
          </p:grpSpPr>
          <p:sp>
            <p:nvSpPr>
              <p:cNvPr id="9293" name="AutoShape 9"/>
              <p:cNvSpPr>
                <a:spLocks noChangeArrowheads="1"/>
              </p:cNvSpPr>
              <p:nvPr/>
            </p:nvSpPr>
            <p:spPr bwMode="auto">
              <a:xfrm>
                <a:off x="720" y="2256"/>
                <a:ext cx="192" cy="240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94" name="AutoShape 10"/>
              <p:cNvSpPr>
                <a:spLocks noChangeArrowheads="1"/>
              </p:cNvSpPr>
              <p:nvPr/>
            </p:nvSpPr>
            <p:spPr bwMode="auto">
              <a:xfrm flipH="1">
                <a:off x="720" y="2256"/>
                <a:ext cx="192" cy="240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112" y="2160"/>
              <a:ext cx="144" cy="144"/>
              <a:chOff x="720" y="2256"/>
              <a:chExt cx="192" cy="240"/>
            </a:xfrm>
          </p:grpSpPr>
          <p:sp>
            <p:nvSpPr>
              <p:cNvPr id="9291" name="AutoShape 12"/>
              <p:cNvSpPr>
                <a:spLocks noChangeArrowheads="1"/>
              </p:cNvSpPr>
              <p:nvPr/>
            </p:nvSpPr>
            <p:spPr bwMode="auto">
              <a:xfrm>
                <a:off x="720" y="2256"/>
                <a:ext cx="192" cy="240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92" name="AutoShape 13"/>
              <p:cNvSpPr>
                <a:spLocks noChangeArrowheads="1"/>
              </p:cNvSpPr>
              <p:nvPr/>
            </p:nvSpPr>
            <p:spPr bwMode="auto">
              <a:xfrm flipH="1">
                <a:off x="720" y="2256"/>
                <a:ext cx="192" cy="240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1835150" y="4221163"/>
            <a:ext cx="228600" cy="228600"/>
            <a:chOff x="720" y="2256"/>
            <a:chExt cx="192" cy="240"/>
          </a:xfrm>
        </p:grpSpPr>
        <p:sp>
          <p:nvSpPr>
            <p:cNvPr id="9287" name="AutoShape 15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8" name="AutoShape 16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5303838" y="2897188"/>
            <a:ext cx="228600" cy="228600"/>
            <a:chOff x="720" y="2256"/>
            <a:chExt cx="192" cy="240"/>
          </a:xfrm>
        </p:grpSpPr>
        <p:sp>
          <p:nvSpPr>
            <p:cNvPr id="9285" name="AutoShape 18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6" name="AutoShape 19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929313" y="2298700"/>
            <a:ext cx="228600" cy="228600"/>
            <a:chOff x="720" y="2256"/>
            <a:chExt cx="192" cy="240"/>
          </a:xfrm>
        </p:grpSpPr>
        <p:sp>
          <p:nvSpPr>
            <p:cNvPr id="9283" name="AutoShape 21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4" name="AutoShape 22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3635375" y="4797425"/>
            <a:ext cx="228600" cy="228600"/>
            <a:chOff x="720" y="2256"/>
            <a:chExt cx="192" cy="240"/>
          </a:xfrm>
        </p:grpSpPr>
        <p:sp>
          <p:nvSpPr>
            <p:cNvPr id="9281" name="AutoShape 24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2" name="AutoShape 25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4572000" y="1989138"/>
            <a:ext cx="228600" cy="228600"/>
            <a:chOff x="720" y="2256"/>
            <a:chExt cx="192" cy="240"/>
          </a:xfrm>
        </p:grpSpPr>
        <p:sp>
          <p:nvSpPr>
            <p:cNvPr id="9279" name="AutoShape 27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0" name="AutoShape 28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33" name="AutoShape 89"/>
          <p:cNvSpPr>
            <a:spLocks noChangeArrowheads="1"/>
          </p:cNvSpPr>
          <p:nvPr/>
        </p:nvSpPr>
        <p:spPr bwMode="auto">
          <a:xfrm>
            <a:off x="2819400" y="35052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7" name="Freeform 93"/>
          <p:cNvSpPr>
            <a:spLocks/>
          </p:cNvSpPr>
          <p:nvPr/>
        </p:nvSpPr>
        <p:spPr bwMode="auto">
          <a:xfrm>
            <a:off x="2035175" y="2133600"/>
            <a:ext cx="1165225" cy="2362200"/>
          </a:xfrm>
          <a:custGeom>
            <a:avLst/>
            <a:gdLst>
              <a:gd name="T0" fmla="*/ 110 w 734"/>
              <a:gd name="T1" fmla="*/ 1488 h 1488"/>
              <a:gd name="T2" fmla="*/ 310 w 734"/>
              <a:gd name="T3" fmla="*/ 1172 h 1488"/>
              <a:gd name="T4" fmla="*/ 75 w 734"/>
              <a:gd name="T5" fmla="*/ 733 h 1488"/>
              <a:gd name="T6" fmla="*/ 110 w 734"/>
              <a:gd name="T7" fmla="*/ 240 h 1488"/>
              <a:gd name="T8" fmla="*/ 734 w 734"/>
              <a:gd name="T9" fmla="*/ 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4"/>
              <a:gd name="T16" fmla="*/ 0 h 1488"/>
              <a:gd name="T17" fmla="*/ 734 w 734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4" h="1488">
                <a:moveTo>
                  <a:pt x="110" y="1488"/>
                </a:moveTo>
                <a:cubicBezTo>
                  <a:pt x="143" y="1435"/>
                  <a:pt x="316" y="1298"/>
                  <a:pt x="310" y="1172"/>
                </a:cubicBezTo>
                <a:cubicBezTo>
                  <a:pt x="304" y="1046"/>
                  <a:pt x="108" y="888"/>
                  <a:pt x="75" y="733"/>
                </a:cubicBezTo>
                <a:cubicBezTo>
                  <a:pt x="42" y="578"/>
                  <a:pt x="0" y="362"/>
                  <a:pt x="110" y="240"/>
                </a:cubicBezTo>
                <a:cubicBezTo>
                  <a:pt x="220" y="118"/>
                  <a:pt x="630" y="40"/>
                  <a:pt x="734" y="0"/>
                </a:cubicBezTo>
              </a:path>
            </a:pathLst>
          </a:custGeom>
          <a:noFill/>
          <a:ln w="7620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51" name="Freeform 107"/>
          <p:cNvSpPr>
            <a:spLocks/>
          </p:cNvSpPr>
          <p:nvPr/>
        </p:nvSpPr>
        <p:spPr bwMode="auto">
          <a:xfrm>
            <a:off x="4826000" y="1676400"/>
            <a:ext cx="76200" cy="381000"/>
          </a:xfrm>
          <a:custGeom>
            <a:avLst/>
            <a:gdLst>
              <a:gd name="T0" fmla="*/ 0 w 1"/>
              <a:gd name="T1" fmla="*/ 192 h 192"/>
              <a:gd name="T2" fmla="*/ 0 w 1"/>
              <a:gd name="T3" fmla="*/ 0 h 192"/>
              <a:gd name="T4" fmla="*/ 0 60000 65536"/>
              <a:gd name="T5" fmla="*/ 0 60000 65536"/>
              <a:gd name="T6" fmla="*/ 0 w 1"/>
              <a:gd name="T7" fmla="*/ 0 h 192"/>
              <a:gd name="T8" fmla="*/ 1 w 1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2">
                <a:moveTo>
                  <a:pt x="0" y="192"/>
                </a:moveTo>
                <a:cubicBezTo>
                  <a:pt x="0" y="112"/>
                  <a:pt x="0" y="32"/>
                  <a:pt x="0" y="0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27" name="AutoShape 83"/>
          <p:cNvSpPr>
            <a:spLocks noChangeArrowheads="1"/>
          </p:cNvSpPr>
          <p:nvPr/>
        </p:nvSpPr>
        <p:spPr bwMode="auto">
          <a:xfrm>
            <a:off x="4800600" y="1905000"/>
            <a:ext cx="228600" cy="1984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284163" y="6461125"/>
            <a:ext cx="2998787" cy="396875"/>
            <a:chOff x="179" y="4070"/>
            <a:chExt cx="1889" cy="250"/>
          </a:xfrm>
        </p:grpSpPr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179" y="4107"/>
              <a:ext cx="144" cy="144"/>
              <a:chOff x="720" y="2256"/>
              <a:chExt cx="192" cy="240"/>
            </a:xfrm>
          </p:grpSpPr>
          <p:sp>
            <p:nvSpPr>
              <p:cNvPr id="9277" name="AutoShape 38"/>
              <p:cNvSpPr>
                <a:spLocks noChangeArrowheads="1"/>
              </p:cNvSpPr>
              <p:nvPr/>
            </p:nvSpPr>
            <p:spPr bwMode="auto">
              <a:xfrm>
                <a:off x="720" y="2256"/>
                <a:ext cx="192" cy="240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78" name="AutoShape 39"/>
              <p:cNvSpPr>
                <a:spLocks noChangeArrowheads="1"/>
              </p:cNvSpPr>
              <p:nvPr/>
            </p:nvSpPr>
            <p:spPr bwMode="auto">
              <a:xfrm flipH="1">
                <a:off x="720" y="2256"/>
                <a:ext cx="192" cy="240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76" name="Text Box 40"/>
            <p:cNvSpPr txBox="1">
              <a:spLocks noChangeArrowheads="1"/>
            </p:cNvSpPr>
            <p:nvPr/>
          </p:nvSpPr>
          <p:spPr bwMode="auto">
            <a:xfrm>
              <a:off x="340" y="4070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– марганцеві руди</a:t>
              </a:r>
              <a:endParaRPr lang="ru-RU" b="1" i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290513" y="6092825"/>
            <a:ext cx="2936875" cy="396875"/>
            <a:chOff x="183" y="3838"/>
            <a:chExt cx="1850" cy="250"/>
          </a:xfrm>
        </p:grpSpPr>
        <p:sp>
          <p:nvSpPr>
            <p:cNvPr id="9273" name="Text Box 30"/>
            <p:cNvSpPr txBox="1">
              <a:spLocks noChangeArrowheads="1"/>
            </p:cNvSpPr>
            <p:nvPr/>
          </p:nvSpPr>
          <p:spPr bwMode="auto">
            <a:xfrm>
              <a:off x="305" y="3838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– поліметалеві руди;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sp>
          <p:nvSpPr>
            <p:cNvPr id="9274" name="AutoShape 36"/>
            <p:cNvSpPr>
              <a:spLocks noChangeArrowheads="1"/>
            </p:cNvSpPr>
            <p:nvPr/>
          </p:nvSpPr>
          <p:spPr bwMode="auto">
            <a:xfrm>
              <a:off x="183" y="3898"/>
              <a:ext cx="144" cy="1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ик-т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ик-т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2" grpId="0" animBg="1"/>
      <p:bldP spid="6213" grpId="0" animBg="1"/>
      <p:bldP spid="6214" grpId="0" animBg="1"/>
      <p:bldP spid="6216" grpId="0" animBg="1" autoUpdateAnimBg="0"/>
      <p:bldP spid="6217" grpId="0" animBg="1"/>
      <p:bldP spid="6220" grpId="0" animBg="1" autoUpdateAnimBg="0"/>
      <p:bldP spid="6218" grpId="0" animBg="1"/>
      <p:bldP spid="6221" grpId="0" animBg="1"/>
      <p:bldP spid="6223" grpId="0" animBg="1" autoUpdateAnimBg="0"/>
      <p:bldP spid="6224" grpId="0" animBg="1"/>
      <p:bldP spid="6225" grpId="0" animBg="1" autoUpdateAnimBg="0"/>
      <p:bldP spid="6226" grpId="0" animBg="1"/>
      <p:bldP spid="6232" grpId="0" animBg="1" autoUpdateAnimBg="0"/>
      <p:bldP spid="6230" grpId="0" animBg="1"/>
      <p:bldP spid="6234" grpId="0" animBg="1" autoUpdateAnimBg="0"/>
      <p:bldP spid="6238" grpId="0" animBg="1"/>
      <p:bldP spid="6239" grpId="0" animBg="1"/>
      <p:bldP spid="6240" grpId="0" animBg="1"/>
      <p:bldP spid="6241" grpId="0" animBg="1"/>
      <p:bldP spid="6242" grpId="0" animBg="1"/>
      <p:bldP spid="6243" grpId="0" animBg="1"/>
      <p:bldP spid="6244" grpId="0" animBg="1"/>
      <p:bldP spid="6245" grpId="0" animBg="1"/>
      <p:bldP spid="6246" grpId="0" animBg="1"/>
      <p:bldP spid="6247" grpId="0" animBg="1"/>
      <p:bldP spid="6248" grpId="0" animBg="1"/>
      <p:bldP spid="6249" grpId="0" animBg="1"/>
      <p:bldP spid="6250" grpId="0" animBg="1"/>
      <p:bldP spid="6215" grpId="0" animBg="1"/>
      <p:bldP spid="6222" grpId="0" animBg="1"/>
      <p:bldP spid="6252" grpId="0" animBg="1"/>
      <p:bldP spid="6231" grpId="0" animBg="1" autoUpdateAnimBg="0"/>
      <p:bldP spid="6253" grpId="0" animBg="1" autoUpdateAnimBg="0"/>
      <p:bldP spid="6219" grpId="0" animBg="1" autoUpdateAnimBg="0"/>
      <p:bldP spid="16386" grpId="0" animBg="1" autoUpdateAnimBg="0"/>
      <p:bldP spid="6233" grpId="0" animBg="1"/>
      <p:bldP spid="6237" grpId="0" animBg="1"/>
      <p:bldP spid="6251" grpId="0" animBg="1"/>
      <p:bldP spid="62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-Політ"/>
          <p:cNvPicPr>
            <a:picLocks noChangeAspect="1" noChangeArrowheads="1"/>
          </p:cNvPicPr>
          <p:nvPr/>
        </p:nvPicPr>
        <p:blipFill>
          <a:blip r:embed="rId4" cstate="print"/>
          <a:srcRect l="14146" t="5951" b="32835"/>
          <a:stretch>
            <a:fillRect/>
          </a:stretch>
        </p:blipFill>
        <p:spPr bwMode="auto">
          <a:xfrm>
            <a:off x="0" y="533400"/>
            <a:ext cx="9144000" cy="5486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858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Рудні  ресурси  світу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76200" y="5443538"/>
            <a:ext cx="1828800" cy="887412"/>
            <a:chOff x="-48" y="3429"/>
            <a:chExt cx="1152" cy="559"/>
          </a:xfrm>
        </p:grpSpPr>
        <p:sp>
          <p:nvSpPr>
            <p:cNvPr id="10364" name="Freeform 5" descr="Коричневый мрамор"/>
            <p:cNvSpPr>
              <a:spLocks/>
            </p:cNvSpPr>
            <p:nvPr/>
          </p:nvSpPr>
          <p:spPr bwMode="auto">
            <a:xfrm>
              <a:off x="-30" y="3429"/>
              <a:ext cx="1130" cy="559"/>
            </a:xfrm>
            <a:custGeom>
              <a:avLst/>
              <a:gdLst>
                <a:gd name="T0" fmla="*/ 15 w 1130"/>
                <a:gd name="T1" fmla="*/ 12 h 559"/>
                <a:gd name="T2" fmla="*/ 538 w 1130"/>
                <a:gd name="T3" fmla="*/ 4 h 559"/>
                <a:gd name="T4" fmla="*/ 947 w 1130"/>
                <a:gd name="T5" fmla="*/ 19 h 559"/>
                <a:gd name="T6" fmla="*/ 1129 w 1130"/>
                <a:gd name="T7" fmla="*/ 368 h 559"/>
                <a:gd name="T8" fmla="*/ 1121 w 1130"/>
                <a:gd name="T9" fmla="*/ 474 h 559"/>
                <a:gd name="T10" fmla="*/ 0 w 1130"/>
                <a:gd name="T11" fmla="*/ 482 h 559"/>
                <a:gd name="T12" fmla="*/ 15 w 1130"/>
                <a:gd name="T13" fmla="*/ 12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0"/>
                <a:gd name="T22" fmla="*/ 0 h 559"/>
                <a:gd name="T23" fmla="*/ 1130 w 1130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0" h="559">
                  <a:moveTo>
                    <a:pt x="15" y="12"/>
                  </a:moveTo>
                  <a:lnTo>
                    <a:pt x="538" y="4"/>
                  </a:lnTo>
                  <a:cubicBezTo>
                    <a:pt x="693" y="5"/>
                    <a:pt x="871" y="0"/>
                    <a:pt x="947" y="19"/>
                  </a:cubicBezTo>
                  <a:lnTo>
                    <a:pt x="1129" y="368"/>
                  </a:lnTo>
                  <a:cubicBezTo>
                    <a:pt x="1126" y="403"/>
                    <a:pt x="1130" y="440"/>
                    <a:pt x="1121" y="474"/>
                  </a:cubicBezTo>
                  <a:cubicBezTo>
                    <a:pt x="933" y="493"/>
                    <a:pt x="184" y="559"/>
                    <a:pt x="0" y="482"/>
                  </a:cubicBezTo>
                  <a:cubicBezTo>
                    <a:pt x="0" y="482"/>
                    <a:pt x="15" y="12"/>
                    <a:pt x="15" y="12"/>
                  </a:cubicBezTo>
                  <a:close/>
                </a:path>
              </a:pathLst>
            </a:cu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5" name="Freeform 6" descr="Коричневый мрамор"/>
            <p:cNvSpPr>
              <a:spLocks/>
            </p:cNvSpPr>
            <p:nvPr/>
          </p:nvSpPr>
          <p:spPr bwMode="auto">
            <a:xfrm>
              <a:off x="-48" y="3456"/>
              <a:ext cx="1152" cy="384"/>
            </a:xfrm>
            <a:custGeom>
              <a:avLst/>
              <a:gdLst>
                <a:gd name="T0" fmla="*/ 0 w 1152"/>
                <a:gd name="T1" fmla="*/ 0 h 384"/>
                <a:gd name="T2" fmla="*/ 960 w 1152"/>
                <a:gd name="T3" fmla="*/ 0 h 384"/>
                <a:gd name="T4" fmla="*/ 1152 w 1152"/>
                <a:gd name="T5" fmla="*/ 384 h 384"/>
                <a:gd name="T6" fmla="*/ 0 60000 65536"/>
                <a:gd name="T7" fmla="*/ 0 60000 65536"/>
                <a:gd name="T8" fmla="*/ 0 60000 65536"/>
                <a:gd name="T9" fmla="*/ 0 w 1152"/>
                <a:gd name="T10" fmla="*/ 0 h 384"/>
                <a:gd name="T11" fmla="*/ 1152 w 115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384">
                  <a:moveTo>
                    <a:pt x="0" y="0"/>
                  </a:moveTo>
                  <a:lnTo>
                    <a:pt x="960" y="0"/>
                  </a:lnTo>
                  <a:lnTo>
                    <a:pt x="1152" y="384"/>
                  </a:lnTo>
                </a:path>
              </a:pathLst>
            </a:custGeom>
            <a:blipFill dpi="0" rotWithShape="0">
              <a:blip r:embed="rId5" cstate="print"/>
              <a:srcRect/>
              <a:tile tx="0" ty="0" sx="100000" sy="100000" flip="none" algn="tl"/>
            </a:blipFill>
            <a:ln w="762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6934200" y="4419600"/>
            <a:ext cx="228600" cy="228600"/>
            <a:chOff x="1776" y="3456"/>
            <a:chExt cx="192" cy="192"/>
          </a:xfrm>
        </p:grpSpPr>
        <p:sp>
          <p:nvSpPr>
            <p:cNvPr id="10362" name="Rectangle 60"/>
            <p:cNvSpPr>
              <a:spLocks noChangeArrowheads="1"/>
            </p:cNvSpPr>
            <p:nvPr/>
          </p:nvSpPr>
          <p:spPr bwMode="auto">
            <a:xfrm>
              <a:off x="1776" y="345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3" name="Oval 61"/>
            <p:cNvSpPr>
              <a:spLocks noChangeArrowheads="1"/>
            </p:cNvSpPr>
            <p:nvPr/>
          </p:nvSpPr>
          <p:spPr bwMode="auto">
            <a:xfrm>
              <a:off x="1824" y="3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7239000" y="4419600"/>
            <a:ext cx="15240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п-ів Кейп-Йорк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7245" name="Rectangle 77"/>
          <p:cNvSpPr>
            <a:spLocks noChangeArrowheads="1"/>
          </p:cNvSpPr>
          <p:nvPr/>
        </p:nvSpPr>
        <p:spPr bwMode="auto">
          <a:xfrm>
            <a:off x="2362200" y="3657600"/>
            <a:ext cx="10668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uk-UA" sz="1800" b="1" i="1">
                <a:solidFill>
                  <a:srgbClr val="660033"/>
                </a:solidFill>
              </a:rPr>
              <a:t>Гвінейська</a:t>
            </a:r>
          </a:p>
          <a:p>
            <a:pPr algn="l"/>
            <a:r>
              <a:rPr lang="uk-UA" sz="1800" b="1" i="1">
                <a:solidFill>
                  <a:srgbClr val="660033"/>
                </a:solidFill>
              </a:rPr>
              <a:t>затока</a:t>
            </a:r>
            <a:endParaRPr lang="ru-RU" sz="1800" b="1" i="1">
              <a:solidFill>
                <a:srgbClr val="660033"/>
              </a:solidFill>
            </a:endParaRP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990600" y="3048000"/>
            <a:ext cx="228600" cy="228600"/>
            <a:chOff x="1776" y="3456"/>
            <a:chExt cx="192" cy="192"/>
          </a:xfrm>
        </p:grpSpPr>
        <p:sp>
          <p:nvSpPr>
            <p:cNvPr id="10360" name="Rectangle 80"/>
            <p:cNvSpPr>
              <a:spLocks noChangeArrowheads="1"/>
            </p:cNvSpPr>
            <p:nvPr/>
          </p:nvSpPr>
          <p:spPr bwMode="auto">
            <a:xfrm>
              <a:off x="1776" y="345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1" name="Oval 81"/>
            <p:cNvSpPr>
              <a:spLocks noChangeArrowheads="1"/>
            </p:cNvSpPr>
            <p:nvPr/>
          </p:nvSpPr>
          <p:spPr bwMode="auto">
            <a:xfrm>
              <a:off x="1824" y="3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50" name="Rectangle 82"/>
          <p:cNvSpPr>
            <a:spLocks noChangeArrowheads="1"/>
          </p:cNvSpPr>
          <p:nvPr/>
        </p:nvSpPr>
        <p:spPr bwMode="auto">
          <a:xfrm>
            <a:off x="1219200" y="3048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/>
              <a:t>Ямайка</a:t>
            </a:r>
            <a:endParaRPr lang="ru-RU" sz="1800" b="1"/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228600" y="6019800"/>
            <a:ext cx="1828800" cy="396875"/>
            <a:chOff x="144" y="3792"/>
            <a:chExt cx="1152" cy="250"/>
          </a:xfrm>
        </p:grpSpPr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144" y="3840"/>
              <a:ext cx="144" cy="144"/>
              <a:chOff x="1776" y="3456"/>
              <a:chExt cx="192" cy="192"/>
            </a:xfrm>
          </p:grpSpPr>
          <p:sp>
            <p:nvSpPr>
              <p:cNvPr id="10358" name="Rectangle 84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9" name="Oval 85"/>
              <p:cNvSpPr>
                <a:spLocks noChangeArrowheads="1"/>
              </p:cNvSpPr>
              <p:nvPr/>
            </p:nvSpPr>
            <p:spPr bwMode="auto">
              <a:xfrm>
                <a:off x="1824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357" name="Text Box 86"/>
            <p:cNvSpPr txBox="1">
              <a:spLocks noChangeArrowheads="1"/>
            </p:cNvSpPr>
            <p:nvPr/>
          </p:nvSpPr>
          <p:spPr bwMode="auto">
            <a:xfrm>
              <a:off x="288" y="3792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- боксити;</a:t>
              </a:r>
              <a:endParaRPr lang="ru-RU" b="1" i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3276600" y="2133600"/>
            <a:ext cx="609600" cy="304800"/>
            <a:chOff x="2064" y="1344"/>
            <a:chExt cx="384" cy="192"/>
          </a:xfrm>
        </p:grpSpPr>
        <p:grpSp>
          <p:nvGrpSpPr>
            <p:cNvPr id="8" name="Group 88"/>
            <p:cNvGrpSpPr>
              <a:grpSpLocks/>
            </p:cNvGrpSpPr>
            <p:nvPr/>
          </p:nvGrpSpPr>
          <p:grpSpPr bwMode="auto">
            <a:xfrm>
              <a:off x="2064" y="1344"/>
              <a:ext cx="144" cy="144"/>
              <a:chOff x="1776" y="3456"/>
              <a:chExt cx="192" cy="192"/>
            </a:xfrm>
          </p:grpSpPr>
          <p:sp>
            <p:nvSpPr>
              <p:cNvPr id="10354" name="Rectangle 89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5" name="Oval 90"/>
              <p:cNvSpPr>
                <a:spLocks noChangeArrowheads="1"/>
              </p:cNvSpPr>
              <p:nvPr/>
            </p:nvSpPr>
            <p:spPr bwMode="auto">
              <a:xfrm>
                <a:off x="1824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2304" y="1392"/>
              <a:ext cx="144" cy="144"/>
              <a:chOff x="1776" y="3456"/>
              <a:chExt cx="192" cy="192"/>
            </a:xfrm>
          </p:grpSpPr>
          <p:sp>
            <p:nvSpPr>
              <p:cNvPr id="10352" name="Rectangle 92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3" name="Oval 93"/>
              <p:cNvSpPr>
                <a:spLocks noChangeArrowheads="1"/>
              </p:cNvSpPr>
              <p:nvPr/>
            </p:nvSpPr>
            <p:spPr bwMode="auto">
              <a:xfrm>
                <a:off x="1824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219"/>
          <p:cNvGrpSpPr>
            <a:grpSpLocks/>
          </p:cNvGrpSpPr>
          <p:nvPr/>
        </p:nvGrpSpPr>
        <p:grpSpPr bwMode="auto">
          <a:xfrm>
            <a:off x="228600" y="6324600"/>
            <a:ext cx="3048000" cy="396875"/>
            <a:chOff x="144" y="3984"/>
            <a:chExt cx="1920" cy="250"/>
          </a:xfrm>
        </p:grpSpPr>
        <p:sp>
          <p:nvSpPr>
            <p:cNvPr id="10344" name="Text Box 120"/>
            <p:cNvSpPr txBox="1">
              <a:spLocks noChangeArrowheads="1"/>
            </p:cNvSpPr>
            <p:nvPr/>
          </p:nvSpPr>
          <p:spPr bwMode="auto">
            <a:xfrm>
              <a:off x="336" y="3984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- поліметалеві руди;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grpSp>
          <p:nvGrpSpPr>
            <p:cNvPr id="11" name="Group 218"/>
            <p:cNvGrpSpPr>
              <a:grpSpLocks/>
            </p:cNvGrpSpPr>
            <p:nvPr/>
          </p:nvGrpSpPr>
          <p:grpSpPr bwMode="auto">
            <a:xfrm>
              <a:off x="144" y="4032"/>
              <a:ext cx="192" cy="192"/>
              <a:chOff x="144" y="4032"/>
              <a:chExt cx="192" cy="192"/>
            </a:xfrm>
          </p:grpSpPr>
          <p:sp>
            <p:nvSpPr>
              <p:cNvPr id="10346" name="Oval 102"/>
              <p:cNvSpPr>
                <a:spLocks noChangeArrowheads="1"/>
              </p:cNvSpPr>
              <p:nvPr/>
            </p:nvSpPr>
            <p:spPr bwMode="auto">
              <a:xfrm>
                <a:off x="144" y="4032"/>
                <a:ext cx="192" cy="189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7" name="Freeform 103"/>
              <p:cNvSpPr>
                <a:spLocks/>
              </p:cNvSpPr>
              <p:nvPr/>
            </p:nvSpPr>
            <p:spPr bwMode="auto">
              <a:xfrm>
                <a:off x="203" y="4128"/>
                <a:ext cx="79" cy="96"/>
              </a:xfrm>
              <a:custGeom>
                <a:avLst/>
                <a:gdLst>
                  <a:gd name="T0" fmla="*/ 15362 w 20000"/>
                  <a:gd name="T1" fmla="*/ 19286 h 20000"/>
                  <a:gd name="T2" fmla="*/ 10725 w 20000"/>
                  <a:gd name="T3" fmla="*/ 19762 h 20000"/>
                  <a:gd name="T4" fmla="*/ 4928 w 20000"/>
                  <a:gd name="T5" fmla="*/ 19524 h 20000"/>
                  <a:gd name="T6" fmla="*/ 0 w 20000"/>
                  <a:gd name="T7" fmla="*/ 18095 h 20000"/>
                  <a:gd name="T8" fmla="*/ 9275 w 20000"/>
                  <a:gd name="T9" fmla="*/ 0 h 20000"/>
                  <a:gd name="T10" fmla="*/ 19710 w 20000"/>
                  <a:gd name="T11" fmla="*/ 17619 h 20000"/>
                  <a:gd name="T12" fmla="*/ 15362 w 20000"/>
                  <a:gd name="T13" fmla="*/ 19286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15362" y="19286"/>
                    </a:moveTo>
                    <a:lnTo>
                      <a:pt x="10725" y="19762"/>
                    </a:lnTo>
                    <a:lnTo>
                      <a:pt x="4928" y="19524"/>
                    </a:lnTo>
                    <a:lnTo>
                      <a:pt x="0" y="18095"/>
                    </a:lnTo>
                    <a:lnTo>
                      <a:pt x="9275" y="0"/>
                    </a:lnTo>
                    <a:lnTo>
                      <a:pt x="19710" y="17619"/>
                    </a:lnTo>
                    <a:lnTo>
                      <a:pt x="15362" y="1928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chemeClr val="bg1"/>
                </a:solidFill>
                <a:round/>
                <a:headEnd type="none" w="med" len="lg"/>
                <a:tailEnd type="non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8" name="Freeform 104"/>
              <p:cNvSpPr>
                <a:spLocks/>
              </p:cNvSpPr>
              <p:nvPr/>
            </p:nvSpPr>
            <p:spPr bwMode="auto">
              <a:xfrm>
                <a:off x="243" y="4043"/>
                <a:ext cx="93" cy="85"/>
              </a:xfrm>
              <a:custGeom>
                <a:avLst/>
                <a:gdLst>
                  <a:gd name="T0" fmla="*/ 13902 w 20000"/>
                  <a:gd name="T1" fmla="*/ 3200 h 20000"/>
                  <a:gd name="T2" fmla="*/ 16585 w 20000"/>
                  <a:gd name="T3" fmla="*/ 6400 h 20000"/>
                  <a:gd name="T4" fmla="*/ 18293 w 20000"/>
                  <a:gd name="T5" fmla="*/ 9333 h 20000"/>
                  <a:gd name="T6" fmla="*/ 19756 w 20000"/>
                  <a:gd name="T7" fmla="*/ 13867 h 20000"/>
                  <a:gd name="T8" fmla="*/ 0 w 20000"/>
                  <a:gd name="T9" fmla="*/ 19733 h 20000"/>
                  <a:gd name="T10" fmla="*/ 10488 w 20000"/>
                  <a:gd name="T11" fmla="*/ 0 h 20000"/>
                  <a:gd name="T12" fmla="*/ 13902 w 20000"/>
                  <a:gd name="T13" fmla="*/ 320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13902" y="3200"/>
                    </a:moveTo>
                    <a:lnTo>
                      <a:pt x="16585" y="6400"/>
                    </a:lnTo>
                    <a:lnTo>
                      <a:pt x="18293" y="9333"/>
                    </a:lnTo>
                    <a:lnTo>
                      <a:pt x="19756" y="13867"/>
                    </a:lnTo>
                    <a:lnTo>
                      <a:pt x="0" y="19733"/>
                    </a:lnTo>
                    <a:lnTo>
                      <a:pt x="10488" y="0"/>
                    </a:lnTo>
                    <a:lnTo>
                      <a:pt x="13902" y="32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chemeClr val="bg1"/>
                </a:solidFill>
                <a:round/>
                <a:headEnd type="none" w="med" len="lg"/>
                <a:tailEnd type="non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9" name="Freeform 105"/>
              <p:cNvSpPr>
                <a:spLocks/>
              </p:cNvSpPr>
              <p:nvPr/>
            </p:nvSpPr>
            <p:spPr bwMode="auto">
              <a:xfrm>
                <a:off x="147" y="4043"/>
                <a:ext cx="93" cy="85"/>
              </a:xfrm>
              <a:custGeom>
                <a:avLst/>
                <a:gdLst>
                  <a:gd name="T0" fmla="*/ 5854 w 20000"/>
                  <a:gd name="T1" fmla="*/ 3200 h 20000"/>
                  <a:gd name="T2" fmla="*/ 3171 w 20000"/>
                  <a:gd name="T3" fmla="*/ 6400 h 20000"/>
                  <a:gd name="T4" fmla="*/ 1463 w 20000"/>
                  <a:gd name="T5" fmla="*/ 9333 h 20000"/>
                  <a:gd name="T6" fmla="*/ 0 w 20000"/>
                  <a:gd name="T7" fmla="*/ 13867 h 20000"/>
                  <a:gd name="T8" fmla="*/ 19756 w 20000"/>
                  <a:gd name="T9" fmla="*/ 19733 h 20000"/>
                  <a:gd name="T10" fmla="*/ 9512 w 20000"/>
                  <a:gd name="T11" fmla="*/ 0 h 20000"/>
                  <a:gd name="T12" fmla="*/ 5854 w 20000"/>
                  <a:gd name="T13" fmla="*/ 320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5854" y="3200"/>
                    </a:moveTo>
                    <a:lnTo>
                      <a:pt x="3171" y="6400"/>
                    </a:lnTo>
                    <a:lnTo>
                      <a:pt x="1463" y="9333"/>
                    </a:lnTo>
                    <a:lnTo>
                      <a:pt x="0" y="13867"/>
                    </a:lnTo>
                    <a:lnTo>
                      <a:pt x="19756" y="19733"/>
                    </a:lnTo>
                    <a:lnTo>
                      <a:pt x="9512" y="0"/>
                    </a:lnTo>
                    <a:lnTo>
                      <a:pt x="5854" y="32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chemeClr val="bg1"/>
                </a:solidFill>
                <a:round/>
                <a:headEnd type="none" w="med" len="lg"/>
                <a:tailEnd type="none" w="med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" name="Group 144"/>
          <p:cNvGrpSpPr>
            <a:grpSpLocks/>
          </p:cNvGrpSpPr>
          <p:nvPr/>
        </p:nvGrpSpPr>
        <p:grpSpPr bwMode="auto">
          <a:xfrm>
            <a:off x="304800" y="1143000"/>
            <a:ext cx="990600" cy="3124200"/>
            <a:chOff x="192" y="720"/>
            <a:chExt cx="624" cy="1968"/>
          </a:xfrm>
        </p:grpSpPr>
        <p:sp>
          <p:nvSpPr>
            <p:cNvPr id="10324" name="Rectangle 95"/>
            <p:cNvSpPr>
              <a:spLocks noChangeArrowheads="1"/>
            </p:cNvSpPr>
            <p:nvPr/>
          </p:nvSpPr>
          <p:spPr bwMode="auto">
            <a:xfrm>
              <a:off x="432" y="960"/>
              <a:ext cx="192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113"/>
            <p:cNvGrpSpPr>
              <a:grpSpLocks/>
            </p:cNvGrpSpPr>
            <p:nvPr/>
          </p:nvGrpSpPr>
          <p:grpSpPr bwMode="auto">
            <a:xfrm>
              <a:off x="528" y="720"/>
              <a:ext cx="192" cy="192"/>
              <a:chOff x="1488" y="3456"/>
              <a:chExt cx="240" cy="240"/>
            </a:xfrm>
          </p:grpSpPr>
          <p:sp>
            <p:nvSpPr>
              <p:cNvPr id="10339" name="Oval 114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240" cy="2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115"/>
              <p:cNvGrpSpPr>
                <a:grpSpLocks/>
              </p:cNvGrpSpPr>
              <p:nvPr/>
            </p:nvGrpSpPr>
            <p:grpSpPr bwMode="auto">
              <a:xfrm>
                <a:off x="1492" y="3470"/>
                <a:ext cx="236" cy="226"/>
                <a:chOff x="1492" y="3470"/>
                <a:chExt cx="236" cy="226"/>
              </a:xfrm>
            </p:grpSpPr>
            <p:sp>
              <p:nvSpPr>
                <p:cNvPr id="10341" name="Freeform 116"/>
                <p:cNvSpPr>
                  <a:spLocks/>
                </p:cNvSpPr>
                <p:nvPr/>
              </p:nvSpPr>
              <p:spPr bwMode="auto">
                <a:xfrm>
                  <a:off x="1562" y="3576"/>
                  <a:ext cx="99" cy="120"/>
                </a:xfrm>
                <a:custGeom>
                  <a:avLst/>
                  <a:gdLst>
                    <a:gd name="T0" fmla="*/ 15362 w 20000"/>
                    <a:gd name="T1" fmla="*/ 19286 h 20000"/>
                    <a:gd name="T2" fmla="*/ 10725 w 20000"/>
                    <a:gd name="T3" fmla="*/ 19762 h 20000"/>
                    <a:gd name="T4" fmla="*/ 4928 w 20000"/>
                    <a:gd name="T5" fmla="*/ 19524 h 20000"/>
                    <a:gd name="T6" fmla="*/ 0 w 20000"/>
                    <a:gd name="T7" fmla="*/ 18095 h 20000"/>
                    <a:gd name="T8" fmla="*/ 9275 w 20000"/>
                    <a:gd name="T9" fmla="*/ 0 h 20000"/>
                    <a:gd name="T10" fmla="*/ 19710 w 20000"/>
                    <a:gd name="T11" fmla="*/ 17619 h 20000"/>
                    <a:gd name="T12" fmla="*/ 15362 w 20000"/>
                    <a:gd name="T13" fmla="*/ 19286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15362" y="19286"/>
                      </a:moveTo>
                      <a:lnTo>
                        <a:pt x="10725" y="19762"/>
                      </a:lnTo>
                      <a:lnTo>
                        <a:pt x="4928" y="19524"/>
                      </a:lnTo>
                      <a:lnTo>
                        <a:pt x="0" y="18095"/>
                      </a:lnTo>
                      <a:lnTo>
                        <a:pt x="9275" y="0"/>
                      </a:lnTo>
                      <a:lnTo>
                        <a:pt x="19710" y="17619"/>
                      </a:lnTo>
                      <a:lnTo>
                        <a:pt x="15362" y="1928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2" name="Freeform 117"/>
                <p:cNvSpPr>
                  <a:spLocks/>
                </p:cNvSpPr>
                <p:nvPr/>
              </p:nvSpPr>
              <p:spPr bwMode="auto">
                <a:xfrm>
                  <a:off x="1612" y="3470"/>
                  <a:ext cx="116" cy="106"/>
                </a:xfrm>
                <a:custGeom>
                  <a:avLst/>
                  <a:gdLst>
                    <a:gd name="T0" fmla="*/ 13902 w 20000"/>
                    <a:gd name="T1" fmla="*/ 3200 h 20000"/>
                    <a:gd name="T2" fmla="*/ 16585 w 20000"/>
                    <a:gd name="T3" fmla="*/ 6400 h 20000"/>
                    <a:gd name="T4" fmla="*/ 18293 w 20000"/>
                    <a:gd name="T5" fmla="*/ 9333 h 20000"/>
                    <a:gd name="T6" fmla="*/ 19756 w 20000"/>
                    <a:gd name="T7" fmla="*/ 13867 h 20000"/>
                    <a:gd name="T8" fmla="*/ 0 w 20000"/>
                    <a:gd name="T9" fmla="*/ 19733 h 20000"/>
                    <a:gd name="T10" fmla="*/ 10488 w 20000"/>
                    <a:gd name="T11" fmla="*/ 0 h 20000"/>
                    <a:gd name="T12" fmla="*/ 13902 w 20000"/>
                    <a:gd name="T13" fmla="*/ 320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13902" y="3200"/>
                      </a:moveTo>
                      <a:lnTo>
                        <a:pt x="16585" y="6400"/>
                      </a:lnTo>
                      <a:lnTo>
                        <a:pt x="18293" y="9333"/>
                      </a:lnTo>
                      <a:lnTo>
                        <a:pt x="19756" y="13867"/>
                      </a:lnTo>
                      <a:lnTo>
                        <a:pt x="0" y="19733"/>
                      </a:lnTo>
                      <a:lnTo>
                        <a:pt x="10488" y="0"/>
                      </a:lnTo>
                      <a:lnTo>
                        <a:pt x="13902" y="32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3" name="Freeform 118"/>
                <p:cNvSpPr>
                  <a:spLocks/>
                </p:cNvSpPr>
                <p:nvPr/>
              </p:nvSpPr>
              <p:spPr bwMode="auto">
                <a:xfrm>
                  <a:off x="1492" y="3470"/>
                  <a:ext cx="116" cy="106"/>
                </a:xfrm>
                <a:custGeom>
                  <a:avLst/>
                  <a:gdLst>
                    <a:gd name="T0" fmla="*/ 5854 w 20000"/>
                    <a:gd name="T1" fmla="*/ 3200 h 20000"/>
                    <a:gd name="T2" fmla="*/ 3171 w 20000"/>
                    <a:gd name="T3" fmla="*/ 6400 h 20000"/>
                    <a:gd name="T4" fmla="*/ 1463 w 20000"/>
                    <a:gd name="T5" fmla="*/ 9333 h 20000"/>
                    <a:gd name="T6" fmla="*/ 0 w 20000"/>
                    <a:gd name="T7" fmla="*/ 13867 h 20000"/>
                    <a:gd name="T8" fmla="*/ 19756 w 20000"/>
                    <a:gd name="T9" fmla="*/ 19733 h 20000"/>
                    <a:gd name="T10" fmla="*/ 9512 w 20000"/>
                    <a:gd name="T11" fmla="*/ 0 h 20000"/>
                    <a:gd name="T12" fmla="*/ 5854 w 20000"/>
                    <a:gd name="T13" fmla="*/ 320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5854" y="3200"/>
                      </a:moveTo>
                      <a:lnTo>
                        <a:pt x="3171" y="6400"/>
                      </a:lnTo>
                      <a:lnTo>
                        <a:pt x="1463" y="9333"/>
                      </a:lnTo>
                      <a:lnTo>
                        <a:pt x="0" y="13867"/>
                      </a:lnTo>
                      <a:lnTo>
                        <a:pt x="19756" y="19733"/>
                      </a:lnTo>
                      <a:lnTo>
                        <a:pt x="9512" y="0"/>
                      </a:lnTo>
                      <a:lnTo>
                        <a:pt x="5854" y="32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5" name="Group 123"/>
            <p:cNvGrpSpPr>
              <a:grpSpLocks/>
            </p:cNvGrpSpPr>
            <p:nvPr/>
          </p:nvGrpSpPr>
          <p:grpSpPr bwMode="auto">
            <a:xfrm>
              <a:off x="192" y="1296"/>
              <a:ext cx="192" cy="192"/>
              <a:chOff x="1488" y="3456"/>
              <a:chExt cx="240" cy="240"/>
            </a:xfrm>
          </p:grpSpPr>
          <p:sp>
            <p:nvSpPr>
              <p:cNvPr id="10334" name="Oval 124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240" cy="2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" name="Group 125"/>
              <p:cNvGrpSpPr>
                <a:grpSpLocks/>
              </p:cNvGrpSpPr>
              <p:nvPr/>
            </p:nvGrpSpPr>
            <p:grpSpPr bwMode="auto">
              <a:xfrm>
                <a:off x="1492" y="3470"/>
                <a:ext cx="236" cy="226"/>
                <a:chOff x="1492" y="3470"/>
                <a:chExt cx="236" cy="226"/>
              </a:xfrm>
            </p:grpSpPr>
            <p:sp>
              <p:nvSpPr>
                <p:cNvPr id="10336" name="Freeform 126"/>
                <p:cNvSpPr>
                  <a:spLocks/>
                </p:cNvSpPr>
                <p:nvPr/>
              </p:nvSpPr>
              <p:spPr bwMode="auto">
                <a:xfrm>
                  <a:off x="1562" y="3576"/>
                  <a:ext cx="99" cy="120"/>
                </a:xfrm>
                <a:custGeom>
                  <a:avLst/>
                  <a:gdLst>
                    <a:gd name="T0" fmla="*/ 15362 w 20000"/>
                    <a:gd name="T1" fmla="*/ 19286 h 20000"/>
                    <a:gd name="T2" fmla="*/ 10725 w 20000"/>
                    <a:gd name="T3" fmla="*/ 19762 h 20000"/>
                    <a:gd name="T4" fmla="*/ 4928 w 20000"/>
                    <a:gd name="T5" fmla="*/ 19524 h 20000"/>
                    <a:gd name="T6" fmla="*/ 0 w 20000"/>
                    <a:gd name="T7" fmla="*/ 18095 h 20000"/>
                    <a:gd name="T8" fmla="*/ 9275 w 20000"/>
                    <a:gd name="T9" fmla="*/ 0 h 20000"/>
                    <a:gd name="T10" fmla="*/ 19710 w 20000"/>
                    <a:gd name="T11" fmla="*/ 17619 h 20000"/>
                    <a:gd name="T12" fmla="*/ 15362 w 20000"/>
                    <a:gd name="T13" fmla="*/ 19286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15362" y="19286"/>
                      </a:moveTo>
                      <a:lnTo>
                        <a:pt x="10725" y="19762"/>
                      </a:lnTo>
                      <a:lnTo>
                        <a:pt x="4928" y="19524"/>
                      </a:lnTo>
                      <a:lnTo>
                        <a:pt x="0" y="18095"/>
                      </a:lnTo>
                      <a:lnTo>
                        <a:pt x="9275" y="0"/>
                      </a:lnTo>
                      <a:lnTo>
                        <a:pt x="19710" y="17619"/>
                      </a:lnTo>
                      <a:lnTo>
                        <a:pt x="15362" y="1928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37" name="Freeform 127"/>
                <p:cNvSpPr>
                  <a:spLocks/>
                </p:cNvSpPr>
                <p:nvPr/>
              </p:nvSpPr>
              <p:spPr bwMode="auto">
                <a:xfrm>
                  <a:off x="1612" y="3470"/>
                  <a:ext cx="116" cy="106"/>
                </a:xfrm>
                <a:custGeom>
                  <a:avLst/>
                  <a:gdLst>
                    <a:gd name="T0" fmla="*/ 13902 w 20000"/>
                    <a:gd name="T1" fmla="*/ 3200 h 20000"/>
                    <a:gd name="T2" fmla="*/ 16585 w 20000"/>
                    <a:gd name="T3" fmla="*/ 6400 h 20000"/>
                    <a:gd name="T4" fmla="*/ 18293 w 20000"/>
                    <a:gd name="T5" fmla="*/ 9333 h 20000"/>
                    <a:gd name="T6" fmla="*/ 19756 w 20000"/>
                    <a:gd name="T7" fmla="*/ 13867 h 20000"/>
                    <a:gd name="T8" fmla="*/ 0 w 20000"/>
                    <a:gd name="T9" fmla="*/ 19733 h 20000"/>
                    <a:gd name="T10" fmla="*/ 10488 w 20000"/>
                    <a:gd name="T11" fmla="*/ 0 h 20000"/>
                    <a:gd name="T12" fmla="*/ 13902 w 20000"/>
                    <a:gd name="T13" fmla="*/ 320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13902" y="3200"/>
                      </a:moveTo>
                      <a:lnTo>
                        <a:pt x="16585" y="6400"/>
                      </a:lnTo>
                      <a:lnTo>
                        <a:pt x="18293" y="9333"/>
                      </a:lnTo>
                      <a:lnTo>
                        <a:pt x="19756" y="13867"/>
                      </a:lnTo>
                      <a:lnTo>
                        <a:pt x="0" y="19733"/>
                      </a:lnTo>
                      <a:lnTo>
                        <a:pt x="10488" y="0"/>
                      </a:lnTo>
                      <a:lnTo>
                        <a:pt x="13902" y="32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38" name="Freeform 128"/>
                <p:cNvSpPr>
                  <a:spLocks/>
                </p:cNvSpPr>
                <p:nvPr/>
              </p:nvSpPr>
              <p:spPr bwMode="auto">
                <a:xfrm>
                  <a:off x="1492" y="3470"/>
                  <a:ext cx="116" cy="106"/>
                </a:xfrm>
                <a:custGeom>
                  <a:avLst/>
                  <a:gdLst>
                    <a:gd name="T0" fmla="*/ 5854 w 20000"/>
                    <a:gd name="T1" fmla="*/ 3200 h 20000"/>
                    <a:gd name="T2" fmla="*/ 3171 w 20000"/>
                    <a:gd name="T3" fmla="*/ 6400 h 20000"/>
                    <a:gd name="T4" fmla="*/ 1463 w 20000"/>
                    <a:gd name="T5" fmla="*/ 9333 h 20000"/>
                    <a:gd name="T6" fmla="*/ 0 w 20000"/>
                    <a:gd name="T7" fmla="*/ 13867 h 20000"/>
                    <a:gd name="T8" fmla="*/ 19756 w 20000"/>
                    <a:gd name="T9" fmla="*/ 19733 h 20000"/>
                    <a:gd name="T10" fmla="*/ 9512 w 20000"/>
                    <a:gd name="T11" fmla="*/ 0 h 20000"/>
                    <a:gd name="T12" fmla="*/ 5854 w 20000"/>
                    <a:gd name="T13" fmla="*/ 320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5854" y="3200"/>
                      </a:moveTo>
                      <a:lnTo>
                        <a:pt x="3171" y="6400"/>
                      </a:lnTo>
                      <a:lnTo>
                        <a:pt x="1463" y="9333"/>
                      </a:lnTo>
                      <a:lnTo>
                        <a:pt x="0" y="13867"/>
                      </a:lnTo>
                      <a:lnTo>
                        <a:pt x="19756" y="19733"/>
                      </a:lnTo>
                      <a:lnTo>
                        <a:pt x="9512" y="0"/>
                      </a:lnTo>
                      <a:lnTo>
                        <a:pt x="5854" y="32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" name="Group 129"/>
            <p:cNvGrpSpPr>
              <a:grpSpLocks/>
            </p:cNvGrpSpPr>
            <p:nvPr/>
          </p:nvGrpSpPr>
          <p:grpSpPr bwMode="auto">
            <a:xfrm>
              <a:off x="624" y="2496"/>
              <a:ext cx="192" cy="192"/>
              <a:chOff x="1488" y="3456"/>
              <a:chExt cx="240" cy="240"/>
            </a:xfrm>
          </p:grpSpPr>
          <p:sp>
            <p:nvSpPr>
              <p:cNvPr id="10329" name="Oval 130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240" cy="2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" name="Group 131"/>
              <p:cNvGrpSpPr>
                <a:grpSpLocks/>
              </p:cNvGrpSpPr>
              <p:nvPr/>
            </p:nvGrpSpPr>
            <p:grpSpPr bwMode="auto">
              <a:xfrm>
                <a:off x="1492" y="3470"/>
                <a:ext cx="236" cy="226"/>
                <a:chOff x="1492" y="3470"/>
                <a:chExt cx="236" cy="226"/>
              </a:xfrm>
            </p:grpSpPr>
            <p:sp>
              <p:nvSpPr>
                <p:cNvPr id="10331" name="Freeform 132"/>
                <p:cNvSpPr>
                  <a:spLocks/>
                </p:cNvSpPr>
                <p:nvPr/>
              </p:nvSpPr>
              <p:spPr bwMode="auto">
                <a:xfrm>
                  <a:off x="1562" y="3576"/>
                  <a:ext cx="99" cy="120"/>
                </a:xfrm>
                <a:custGeom>
                  <a:avLst/>
                  <a:gdLst>
                    <a:gd name="T0" fmla="*/ 15362 w 20000"/>
                    <a:gd name="T1" fmla="*/ 19286 h 20000"/>
                    <a:gd name="T2" fmla="*/ 10725 w 20000"/>
                    <a:gd name="T3" fmla="*/ 19762 h 20000"/>
                    <a:gd name="T4" fmla="*/ 4928 w 20000"/>
                    <a:gd name="T5" fmla="*/ 19524 h 20000"/>
                    <a:gd name="T6" fmla="*/ 0 w 20000"/>
                    <a:gd name="T7" fmla="*/ 18095 h 20000"/>
                    <a:gd name="T8" fmla="*/ 9275 w 20000"/>
                    <a:gd name="T9" fmla="*/ 0 h 20000"/>
                    <a:gd name="T10" fmla="*/ 19710 w 20000"/>
                    <a:gd name="T11" fmla="*/ 17619 h 20000"/>
                    <a:gd name="T12" fmla="*/ 15362 w 20000"/>
                    <a:gd name="T13" fmla="*/ 19286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15362" y="19286"/>
                      </a:moveTo>
                      <a:lnTo>
                        <a:pt x="10725" y="19762"/>
                      </a:lnTo>
                      <a:lnTo>
                        <a:pt x="4928" y="19524"/>
                      </a:lnTo>
                      <a:lnTo>
                        <a:pt x="0" y="18095"/>
                      </a:lnTo>
                      <a:lnTo>
                        <a:pt x="9275" y="0"/>
                      </a:lnTo>
                      <a:lnTo>
                        <a:pt x="19710" y="17619"/>
                      </a:lnTo>
                      <a:lnTo>
                        <a:pt x="15362" y="1928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32" name="Freeform 133"/>
                <p:cNvSpPr>
                  <a:spLocks/>
                </p:cNvSpPr>
                <p:nvPr/>
              </p:nvSpPr>
              <p:spPr bwMode="auto">
                <a:xfrm>
                  <a:off x="1612" y="3470"/>
                  <a:ext cx="116" cy="106"/>
                </a:xfrm>
                <a:custGeom>
                  <a:avLst/>
                  <a:gdLst>
                    <a:gd name="T0" fmla="*/ 13902 w 20000"/>
                    <a:gd name="T1" fmla="*/ 3200 h 20000"/>
                    <a:gd name="T2" fmla="*/ 16585 w 20000"/>
                    <a:gd name="T3" fmla="*/ 6400 h 20000"/>
                    <a:gd name="T4" fmla="*/ 18293 w 20000"/>
                    <a:gd name="T5" fmla="*/ 9333 h 20000"/>
                    <a:gd name="T6" fmla="*/ 19756 w 20000"/>
                    <a:gd name="T7" fmla="*/ 13867 h 20000"/>
                    <a:gd name="T8" fmla="*/ 0 w 20000"/>
                    <a:gd name="T9" fmla="*/ 19733 h 20000"/>
                    <a:gd name="T10" fmla="*/ 10488 w 20000"/>
                    <a:gd name="T11" fmla="*/ 0 h 20000"/>
                    <a:gd name="T12" fmla="*/ 13902 w 20000"/>
                    <a:gd name="T13" fmla="*/ 320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13902" y="3200"/>
                      </a:moveTo>
                      <a:lnTo>
                        <a:pt x="16585" y="6400"/>
                      </a:lnTo>
                      <a:lnTo>
                        <a:pt x="18293" y="9333"/>
                      </a:lnTo>
                      <a:lnTo>
                        <a:pt x="19756" y="13867"/>
                      </a:lnTo>
                      <a:lnTo>
                        <a:pt x="0" y="19733"/>
                      </a:lnTo>
                      <a:lnTo>
                        <a:pt x="10488" y="0"/>
                      </a:lnTo>
                      <a:lnTo>
                        <a:pt x="13902" y="32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33" name="Freeform 134"/>
                <p:cNvSpPr>
                  <a:spLocks/>
                </p:cNvSpPr>
                <p:nvPr/>
              </p:nvSpPr>
              <p:spPr bwMode="auto">
                <a:xfrm>
                  <a:off x="1492" y="3470"/>
                  <a:ext cx="116" cy="106"/>
                </a:xfrm>
                <a:custGeom>
                  <a:avLst/>
                  <a:gdLst>
                    <a:gd name="T0" fmla="*/ 5854 w 20000"/>
                    <a:gd name="T1" fmla="*/ 3200 h 20000"/>
                    <a:gd name="T2" fmla="*/ 3171 w 20000"/>
                    <a:gd name="T3" fmla="*/ 6400 h 20000"/>
                    <a:gd name="T4" fmla="*/ 1463 w 20000"/>
                    <a:gd name="T5" fmla="*/ 9333 h 20000"/>
                    <a:gd name="T6" fmla="*/ 0 w 20000"/>
                    <a:gd name="T7" fmla="*/ 13867 h 20000"/>
                    <a:gd name="T8" fmla="*/ 19756 w 20000"/>
                    <a:gd name="T9" fmla="*/ 19733 h 20000"/>
                    <a:gd name="T10" fmla="*/ 9512 w 20000"/>
                    <a:gd name="T11" fmla="*/ 0 h 20000"/>
                    <a:gd name="T12" fmla="*/ 5854 w 20000"/>
                    <a:gd name="T13" fmla="*/ 320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5854" y="3200"/>
                      </a:moveTo>
                      <a:lnTo>
                        <a:pt x="3171" y="6400"/>
                      </a:lnTo>
                      <a:lnTo>
                        <a:pt x="1463" y="9333"/>
                      </a:lnTo>
                      <a:lnTo>
                        <a:pt x="0" y="13867"/>
                      </a:lnTo>
                      <a:lnTo>
                        <a:pt x="19756" y="19733"/>
                      </a:lnTo>
                      <a:lnTo>
                        <a:pt x="9512" y="0"/>
                      </a:lnTo>
                      <a:lnTo>
                        <a:pt x="5854" y="32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28" name="Rectangle 141"/>
            <p:cNvSpPr>
              <a:spLocks noChangeArrowheads="1"/>
            </p:cNvSpPr>
            <p:nvPr/>
          </p:nvSpPr>
          <p:spPr bwMode="auto">
            <a:xfrm>
              <a:off x="288" y="1152"/>
              <a:ext cx="192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310" name="Rectangle 142"/>
          <p:cNvSpPr>
            <a:spLocks noChangeArrowheads="1"/>
          </p:cNvSpPr>
          <p:nvPr/>
        </p:nvSpPr>
        <p:spPr bwMode="auto">
          <a:xfrm>
            <a:off x="1143000" y="4343400"/>
            <a:ext cx="3048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11" name="Rectangle 143"/>
          <p:cNvSpPr>
            <a:spLocks noChangeArrowheads="1"/>
          </p:cNvSpPr>
          <p:nvPr/>
        </p:nvSpPr>
        <p:spPr bwMode="auto">
          <a:xfrm>
            <a:off x="1371600" y="4800600"/>
            <a:ext cx="3048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" name="Group 147"/>
          <p:cNvGrpSpPr>
            <a:grpSpLocks/>
          </p:cNvGrpSpPr>
          <p:nvPr/>
        </p:nvGrpSpPr>
        <p:grpSpPr bwMode="auto">
          <a:xfrm>
            <a:off x="2895600" y="6019800"/>
            <a:ext cx="1808163" cy="396875"/>
            <a:chOff x="1824" y="3792"/>
            <a:chExt cx="1139" cy="250"/>
          </a:xfrm>
        </p:grpSpPr>
        <p:sp>
          <p:nvSpPr>
            <p:cNvPr id="10322" name="Rectangle 145"/>
            <p:cNvSpPr>
              <a:spLocks noChangeArrowheads="1"/>
            </p:cNvSpPr>
            <p:nvPr/>
          </p:nvSpPr>
          <p:spPr bwMode="auto">
            <a:xfrm>
              <a:off x="1824" y="3888"/>
              <a:ext cx="192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3" name="Rectangle 146"/>
            <p:cNvSpPr>
              <a:spLocks noChangeArrowheads="1"/>
            </p:cNvSpPr>
            <p:nvPr/>
          </p:nvSpPr>
          <p:spPr bwMode="auto">
            <a:xfrm>
              <a:off x="1976" y="3792"/>
              <a:ext cx="9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 i="1">
                  <a:solidFill>
                    <a:schemeClr val="bg1"/>
                  </a:solidFill>
                </a:rPr>
                <a:t>- мідні руди;</a:t>
              </a:r>
              <a:endParaRPr lang="ru-RU" b="1" i="1">
                <a:solidFill>
                  <a:schemeClr val="bg1"/>
                </a:solidFill>
              </a:endParaRPr>
            </a:p>
          </p:txBody>
        </p:sp>
      </p:grpSp>
      <p:sp>
        <p:nvSpPr>
          <p:cNvPr id="7316" name="Text Box 148"/>
          <p:cNvSpPr txBox="1">
            <a:spLocks noChangeArrowheads="1"/>
          </p:cNvSpPr>
          <p:nvPr/>
        </p:nvSpPr>
        <p:spPr bwMode="auto">
          <a:xfrm>
            <a:off x="457200" y="42672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b="1"/>
              <a:t>Перу</a:t>
            </a:r>
            <a:endParaRPr lang="ru-RU" b="1"/>
          </a:p>
        </p:txBody>
      </p:sp>
      <p:sp>
        <p:nvSpPr>
          <p:cNvPr id="7317" name="Text Box 149"/>
          <p:cNvSpPr txBox="1">
            <a:spLocks noChangeArrowheads="1"/>
          </p:cNvSpPr>
          <p:nvPr/>
        </p:nvSpPr>
        <p:spPr bwMode="auto">
          <a:xfrm>
            <a:off x="685800" y="4800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b="1"/>
              <a:t>Чилі</a:t>
            </a:r>
            <a:endParaRPr lang="ru-RU" b="1"/>
          </a:p>
        </p:txBody>
      </p:sp>
      <p:grpSp>
        <p:nvGrpSpPr>
          <p:cNvPr id="20" name="Group 152"/>
          <p:cNvGrpSpPr>
            <a:grpSpLocks/>
          </p:cNvGrpSpPr>
          <p:nvPr/>
        </p:nvGrpSpPr>
        <p:grpSpPr bwMode="auto">
          <a:xfrm>
            <a:off x="3657600" y="4038600"/>
            <a:ext cx="457200" cy="457200"/>
            <a:chOff x="2304" y="2544"/>
            <a:chExt cx="288" cy="288"/>
          </a:xfrm>
        </p:grpSpPr>
        <p:sp>
          <p:nvSpPr>
            <p:cNvPr id="10320" name="Rectangle 150"/>
            <p:cNvSpPr>
              <a:spLocks noChangeArrowheads="1"/>
            </p:cNvSpPr>
            <p:nvPr/>
          </p:nvSpPr>
          <p:spPr bwMode="auto">
            <a:xfrm>
              <a:off x="2304" y="2544"/>
              <a:ext cx="192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1" name="Rectangle 151"/>
            <p:cNvSpPr>
              <a:spLocks noChangeArrowheads="1"/>
            </p:cNvSpPr>
            <p:nvPr/>
          </p:nvSpPr>
          <p:spPr bwMode="auto">
            <a:xfrm>
              <a:off x="2400" y="2736"/>
              <a:ext cx="192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78"/>
          <p:cNvGrpSpPr>
            <a:grpSpLocks/>
          </p:cNvGrpSpPr>
          <p:nvPr/>
        </p:nvGrpSpPr>
        <p:grpSpPr bwMode="auto">
          <a:xfrm>
            <a:off x="2819400" y="3352800"/>
            <a:ext cx="533400" cy="381000"/>
            <a:chOff x="1776" y="2112"/>
            <a:chExt cx="336" cy="240"/>
          </a:xfrm>
        </p:grpSpPr>
        <p:grpSp>
          <p:nvGrpSpPr>
            <p:cNvPr id="22" name="Group 71"/>
            <p:cNvGrpSpPr>
              <a:grpSpLocks/>
            </p:cNvGrpSpPr>
            <p:nvPr/>
          </p:nvGrpSpPr>
          <p:grpSpPr bwMode="auto">
            <a:xfrm>
              <a:off x="1776" y="2112"/>
              <a:ext cx="144" cy="144"/>
              <a:chOff x="1776" y="3456"/>
              <a:chExt cx="192" cy="192"/>
            </a:xfrm>
          </p:grpSpPr>
          <p:sp>
            <p:nvSpPr>
              <p:cNvPr id="10318" name="Rectangle 72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19" name="Oval 73"/>
              <p:cNvSpPr>
                <a:spLocks noChangeArrowheads="1"/>
              </p:cNvSpPr>
              <p:nvPr/>
            </p:nvSpPr>
            <p:spPr bwMode="auto">
              <a:xfrm>
                <a:off x="1824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" name="Group 74"/>
            <p:cNvGrpSpPr>
              <a:grpSpLocks/>
            </p:cNvGrpSpPr>
            <p:nvPr/>
          </p:nvGrpSpPr>
          <p:grpSpPr bwMode="auto">
            <a:xfrm>
              <a:off x="1968" y="2208"/>
              <a:ext cx="144" cy="144"/>
              <a:chOff x="1776" y="3456"/>
              <a:chExt cx="192" cy="192"/>
            </a:xfrm>
          </p:grpSpPr>
          <p:sp>
            <p:nvSpPr>
              <p:cNvPr id="10316" name="Rectangle 75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17" name="Oval 76"/>
              <p:cNvSpPr>
                <a:spLocks noChangeArrowheads="1"/>
              </p:cNvSpPr>
              <p:nvPr/>
            </p:nvSpPr>
            <p:spPr bwMode="auto">
              <a:xfrm>
                <a:off x="1824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321" name="Rectangle 153"/>
          <p:cNvSpPr>
            <a:spLocks noChangeArrowheads="1"/>
          </p:cNvSpPr>
          <p:nvPr/>
        </p:nvSpPr>
        <p:spPr bwMode="auto">
          <a:xfrm>
            <a:off x="4038600" y="3810000"/>
            <a:ext cx="1524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uk-UA" sz="1800" b="1" i="1">
                <a:solidFill>
                  <a:srgbClr val="660033"/>
                </a:solidFill>
              </a:rPr>
              <a:t>“Мідний пояс</a:t>
            </a:r>
          </a:p>
          <a:p>
            <a:pPr algn="l"/>
            <a:r>
              <a:rPr lang="uk-UA" sz="1800" b="1" i="1">
                <a:solidFill>
                  <a:srgbClr val="660033"/>
                </a:solidFill>
              </a:rPr>
              <a:t>Африки”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7323" name="Rectangle 155"/>
          <p:cNvSpPr>
            <a:spLocks noChangeArrowheads="1"/>
          </p:cNvSpPr>
          <p:nvPr/>
        </p:nvSpPr>
        <p:spPr bwMode="auto">
          <a:xfrm>
            <a:off x="4648200" y="1676400"/>
            <a:ext cx="533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i="1">
                <a:solidFill>
                  <a:srgbClr val="660033"/>
                </a:solidFill>
              </a:rPr>
              <a:t>Урал</a:t>
            </a:r>
            <a:endParaRPr lang="ru-RU" sz="1800" b="1" i="1">
              <a:solidFill>
                <a:srgbClr val="660033"/>
              </a:solidFill>
            </a:endParaRPr>
          </a:p>
        </p:txBody>
      </p:sp>
      <p:sp>
        <p:nvSpPr>
          <p:cNvPr id="7322" name="Rectangle 154"/>
          <p:cNvSpPr>
            <a:spLocks noChangeArrowheads="1"/>
          </p:cNvSpPr>
          <p:nvPr/>
        </p:nvSpPr>
        <p:spPr bwMode="auto">
          <a:xfrm>
            <a:off x="4572000" y="1524000"/>
            <a:ext cx="3048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24" name="Rectangle 156"/>
          <p:cNvSpPr>
            <a:spLocks noChangeArrowheads="1"/>
          </p:cNvSpPr>
          <p:nvPr/>
        </p:nvSpPr>
        <p:spPr bwMode="auto">
          <a:xfrm>
            <a:off x="4876800" y="1905000"/>
            <a:ext cx="3048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178"/>
          <p:cNvGrpSpPr>
            <a:grpSpLocks/>
          </p:cNvGrpSpPr>
          <p:nvPr/>
        </p:nvGrpSpPr>
        <p:grpSpPr bwMode="auto">
          <a:xfrm>
            <a:off x="4648200" y="2438400"/>
            <a:ext cx="1371600" cy="1524000"/>
            <a:chOff x="2928" y="1536"/>
            <a:chExt cx="864" cy="960"/>
          </a:xfrm>
        </p:grpSpPr>
        <p:sp>
          <p:nvSpPr>
            <p:cNvPr id="10306" name="Rectangle 158"/>
            <p:cNvSpPr>
              <a:spLocks noChangeArrowheads="1"/>
            </p:cNvSpPr>
            <p:nvPr/>
          </p:nvSpPr>
          <p:spPr bwMode="auto">
            <a:xfrm>
              <a:off x="3216" y="1728"/>
              <a:ext cx="192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165"/>
            <p:cNvGrpSpPr>
              <a:grpSpLocks/>
            </p:cNvGrpSpPr>
            <p:nvPr/>
          </p:nvGrpSpPr>
          <p:grpSpPr bwMode="auto">
            <a:xfrm>
              <a:off x="2928" y="1536"/>
              <a:ext cx="192" cy="192"/>
              <a:chOff x="1488" y="3456"/>
              <a:chExt cx="240" cy="240"/>
            </a:xfrm>
          </p:grpSpPr>
          <p:sp>
            <p:nvSpPr>
              <p:cNvPr id="10309" name="Oval 166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240" cy="2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" name="Group 167"/>
              <p:cNvGrpSpPr>
                <a:grpSpLocks/>
              </p:cNvGrpSpPr>
              <p:nvPr/>
            </p:nvGrpSpPr>
            <p:grpSpPr bwMode="auto">
              <a:xfrm>
                <a:off x="1492" y="3470"/>
                <a:ext cx="236" cy="226"/>
                <a:chOff x="1492" y="3470"/>
                <a:chExt cx="236" cy="226"/>
              </a:xfrm>
            </p:grpSpPr>
            <p:sp>
              <p:nvSpPr>
                <p:cNvPr id="10311" name="Freeform 168"/>
                <p:cNvSpPr>
                  <a:spLocks/>
                </p:cNvSpPr>
                <p:nvPr/>
              </p:nvSpPr>
              <p:spPr bwMode="auto">
                <a:xfrm>
                  <a:off x="1562" y="3576"/>
                  <a:ext cx="99" cy="120"/>
                </a:xfrm>
                <a:custGeom>
                  <a:avLst/>
                  <a:gdLst>
                    <a:gd name="T0" fmla="*/ 15362 w 20000"/>
                    <a:gd name="T1" fmla="*/ 19286 h 20000"/>
                    <a:gd name="T2" fmla="*/ 10725 w 20000"/>
                    <a:gd name="T3" fmla="*/ 19762 h 20000"/>
                    <a:gd name="T4" fmla="*/ 4928 w 20000"/>
                    <a:gd name="T5" fmla="*/ 19524 h 20000"/>
                    <a:gd name="T6" fmla="*/ 0 w 20000"/>
                    <a:gd name="T7" fmla="*/ 18095 h 20000"/>
                    <a:gd name="T8" fmla="*/ 9275 w 20000"/>
                    <a:gd name="T9" fmla="*/ 0 h 20000"/>
                    <a:gd name="T10" fmla="*/ 19710 w 20000"/>
                    <a:gd name="T11" fmla="*/ 17619 h 20000"/>
                    <a:gd name="T12" fmla="*/ 15362 w 20000"/>
                    <a:gd name="T13" fmla="*/ 19286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15362" y="19286"/>
                      </a:moveTo>
                      <a:lnTo>
                        <a:pt x="10725" y="19762"/>
                      </a:lnTo>
                      <a:lnTo>
                        <a:pt x="4928" y="19524"/>
                      </a:lnTo>
                      <a:lnTo>
                        <a:pt x="0" y="18095"/>
                      </a:lnTo>
                      <a:lnTo>
                        <a:pt x="9275" y="0"/>
                      </a:lnTo>
                      <a:lnTo>
                        <a:pt x="19710" y="17619"/>
                      </a:lnTo>
                      <a:lnTo>
                        <a:pt x="15362" y="1928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12" name="Freeform 169"/>
                <p:cNvSpPr>
                  <a:spLocks/>
                </p:cNvSpPr>
                <p:nvPr/>
              </p:nvSpPr>
              <p:spPr bwMode="auto">
                <a:xfrm>
                  <a:off x="1612" y="3470"/>
                  <a:ext cx="116" cy="106"/>
                </a:xfrm>
                <a:custGeom>
                  <a:avLst/>
                  <a:gdLst>
                    <a:gd name="T0" fmla="*/ 13902 w 20000"/>
                    <a:gd name="T1" fmla="*/ 3200 h 20000"/>
                    <a:gd name="T2" fmla="*/ 16585 w 20000"/>
                    <a:gd name="T3" fmla="*/ 6400 h 20000"/>
                    <a:gd name="T4" fmla="*/ 18293 w 20000"/>
                    <a:gd name="T5" fmla="*/ 9333 h 20000"/>
                    <a:gd name="T6" fmla="*/ 19756 w 20000"/>
                    <a:gd name="T7" fmla="*/ 13867 h 20000"/>
                    <a:gd name="T8" fmla="*/ 0 w 20000"/>
                    <a:gd name="T9" fmla="*/ 19733 h 20000"/>
                    <a:gd name="T10" fmla="*/ 10488 w 20000"/>
                    <a:gd name="T11" fmla="*/ 0 h 20000"/>
                    <a:gd name="T12" fmla="*/ 13902 w 20000"/>
                    <a:gd name="T13" fmla="*/ 320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13902" y="3200"/>
                      </a:moveTo>
                      <a:lnTo>
                        <a:pt x="16585" y="6400"/>
                      </a:lnTo>
                      <a:lnTo>
                        <a:pt x="18293" y="9333"/>
                      </a:lnTo>
                      <a:lnTo>
                        <a:pt x="19756" y="13867"/>
                      </a:lnTo>
                      <a:lnTo>
                        <a:pt x="0" y="19733"/>
                      </a:lnTo>
                      <a:lnTo>
                        <a:pt x="10488" y="0"/>
                      </a:lnTo>
                      <a:lnTo>
                        <a:pt x="13902" y="32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13" name="Freeform 170"/>
                <p:cNvSpPr>
                  <a:spLocks/>
                </p:cNvSpPr>
                <p:nvPr/>
              </p:nvSpPr>
              <p:spPr bwMode="auto">
                <a:xfrm>
                  <a:off x="1492" y="3470"/>
                  <a:ext cx="116" cy="106"/>
                </a:xfrm>
                <a:custGeom>
                  <a:avLst/>
                  <a:gdLst>
                    <a:gd name="T0" fmla="*/ 5854 w 20000"/>
                    <a:gd name="T1" fmla="*/ 3200 h 20000"/>
                    <a:gd name="T2" fmla="*/ 3171 w 20000"/>
                    <a:gd name="T3" fmla="*/ 6400 h 20000"/>
                    <a:gd name="T4" fmla="*/ 1463 w 20000"/>
                    <a:gd name="T5" fmla="*/ 9333 h 20000"/>
                    <a:gd name="T6" fmla="*/ 0 w 20000"/>
                    <a:gd name="T7" fmla="*/ 13867 h 20000"/>
                    <a:gd name="T8" fmla="*/ 19756 w 20000"/>
                    <a:gd name="T9" fmla="*/ 19733 h 20000"/>
                    <a:gd name="T10" fmla="*/ 9512 w 20000"/>
                    <a:gd name="T11" fmla="*/ 0 h 20000"/>
                    <a:gd name="T12" fmla="*/ 5854 w 20000"/>
                    <a:gd name="T13" fmla="*/ 320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5854" y="3200"/>
                      </a:moveTo>
                      <a:lnTo>
                        <a:pt x="3171" y="6400"/>
                      </a:lnTo>
                      <a:lnTo>
                        <a:pt x="1463" y="9333"/>
                      </a:lnTo>
                      <a:lnTo>
                        <a:pt x="0" y="13867"/>
                      </a:lnTo>
                      <a:lnTo>
                        <a:pt x="19756" y="19733"/>
                      </a:lnTo>
                      <a:lnTo>
                        <a:pt x="9512" y="0"/>
                      </a:lnTo>
                      <a:lnTo>
                        <a:pt x="5854" y="32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08" name="Rectangle 177"/>
            <p:cNvSpPr>
              <a:spLocks noChangeArrowheads="1"/>
            </p:cNvSpPr>
            <p:nvPr/>
          </p:nvSpPr>
          <p:spPr bwMode="auto">
            <a:xfrm>
              <a:off x="3600" y="2400"/>
              <a:ext cx="192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Group 182"/>
          <p:cNvGrpSpPr>
            <a:grpSpLocks/>
          </p:cNvGrpSpPr>
          <p:nvPr/>
        </p:nvGrpSpPr>
        <p:grpSpPr bwMode="auto">
          <a:xfrm>
            <a:off x="2895600" y="6324600"/>
            <a:ext cx="2135188" cy="396875"/>
            <a:chOff x="1824" y="3984"/>
            <a:chExt cx="1345" cy="250"/>
          </a:xfrm>
        </p:grpSpPr>
        <p:sp>
          <p:nvSpPr>
            <p:cNvPr id="10304" name="AutoShape 180"/>
            <p:cNvSpPr>
              <a:spLocks noChangeArrowheads="1"/>
            </p:cNvSpPr>
            <p:nvPr/>
          </p:nvSpPr>
          <p:spPr bwMode="auto">
            <a:xfrm>
              <a:off x="1824" y="4080"/>
              <a:ext cx="192" cy="96"/>
            </a:xfrm>
            <a:prstGeom prst="roundRect">
              <a:avLst>
                <a:gd name="adj" fmla="val 32292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5" name="Rectangle 181"/>
            <p:cNvSpPr>
              <a:spLocks noChangeArrowheads="1"/>
            </p:cNvSpPr>
            <p:nvPr/>
          </p:nvSpPr>
          <p:spPr bwMode="auto">
            <a:xfrm>
              <a:off x="1976" y="3984"/>
              <a:ext cx="1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- олов'яні руди;</a:t>
              </a:r>
              <a:endParaRPr lang="ru-RU" b="1" i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190"/>
          <p:cNvGrpSpPr>
            <a:grpSpLocks/>
          </p:cNvGrpSpPr>
          <p:nvPr/>
        </p:nvGrpSpPr>
        <p:grpSpPr bwMode="auto">
          <a:xfrm>
            <a:off x="5181600" y="6019800"/>
            <a:ext cx="2481263" cy="396875"/>
            <a:chOff x="3264" y="3792"/>
            <a:chExt cx="1563" cy="250"/>
          </a:xfrm>
        </p:grpSpPr>
        <p:sp>
          <p:nvSpPr>
            <p:cNvPr id="10302" name="Rectangle 188"/>
            <p:cNvSpPr>
              <a:spLocks noChangeArrowheads="1"/>
            </p:cNvSpPr>
            <p:nvPr/>
          </p:nvSpPr>
          <p:spPr bwMode="auto">
            <a:xfrm>
              <a:off x="3264" y="3888"/>
              <a:ext cx="96" cy="9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3" name="Rectangle 189"/>
            <p:cNvSpPr>
              <a:spLocks noChangeArrowheads="1"/>
            </p:cNvSpPr>
            <p:nvPr/>
          </p:nvSpPr>
          <p:spPr bwMode="auto">
            <a:xfrm>
              <a:off x="3373" y="3792"/>
              <a:ext cx="1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 i="1">
                  <a:solidFill>
                    <a:schemeClr val="bg1"/>
                  </a:solidFill>
                </a:rPr>
                <a:t>- вольфрамові руди</a:t>
              </a:r>
              <a:endParaRPr lang="ru-RU" b="1" i="1">
                <a:solidFill>
                  <a:schemeClr val="bg1"/>
                </a:solidFill>
              </a:endParaRPr>
            </a:p>
          </p:txBody>
        </p:sp>
      </p:grpSp>
      <p:sp>
        <p:nvSpPr>
          <p:cNvPr id="7361" name="Rectangle 193"/>
          <p:cNvSpPr>
            <a:spLocks noChangeArrowheads="1"/>
          </p:cNvSpPr>
          <p:nvPr/>
        </p:nvSpPr>
        <p:spPr bwMode="auto">
          <a:xfrm rot="4427276">
            <a:off x="5456238" y="1858962"/>
            <a:ext cx="2743200" cy="7016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/>
              <a:t>“Вольфрам-олов'яний пояс Азії”</a:t>
            </a:r>
            <a:endParaRPr lang="ru-RU" b="1" i="1"/>
          </a:p>
        </p:txBody>
      </p:sp>
      <p:grpSp>
        <p:nvGrpSpPr>
          <p:cNvPr id="29" name="Group 191"/>
          <p:cNvGrpSpPr>
            <a:grpSpLocks/>
          </p:cNvGrpSpPr>
          <p:nvPr/>
        </p:nvGrpSpPr>
        <p:grpSpPr bwMode="auto">
          <a:xfrm>
            <a:off x="5791200" y="1143000"/>
            <a:ext cx="533400" cy="2590800"/>
            <a:chOff x="3648" y="720"/>
            <a:chExt cx="336" cy="1632"/>
          </a:xfrm>
        </p:grpSpPr>
        <p:sp>
          <p:nvSpPr>
            <p:cNvPr id="10298" name="AutoShape 179"/>
            <p:cNvSpPr>
              <a:spLocks noChangeArrowheads="1"/>
            </p:cNvSpPr>
            <p:nvPr/>
          </p:nvSpPr>
          <p:spPr bwMode="auto">
            <a:xfrm>
              <a:off x="3696" y="720"/>
              <a:ext cx="192" cy="96"/>
            </a:xfrm>
            <a:prstGeom prst="roundRect">
              <a:avLst>
                <a:gd name="adj" fmla="val 4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AutoShape 183"/>
            <p:cNvSpPr>
              <a:spLocks noChangeArrowheads="1"/>
            </p:cNvSpPr>
            <p:nvPr/>
          </p:nvSpPr>
          <p:spPr bwMode="auto">
            <a:xfrm>
              <a:off x="3792" y="864"/>
              <a:ext cx="192" cy="96"/>
            </a:xfrm>
            <a:prstGeom prst="roundRect">
              <a:avLst>
                <a:gd name="adj" fmla="val 4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0" name="AutoShape 186"/>
            <p:cNvSpPr>
              <a:spLocks noChangeArrowheads="1"/>
            </p:cNvSpPr>
            <p:nvPr/>
          </p:nvSpPr>
          <p:spPr bwMode="auto">
            <a:xfrm>
              <a:off x="3648" y="2256"/>
              <a:ext cx="192" cy="96"/>
            </a:xfrm>
            <a:prstGeom prst="roundRect">
              <a:avLst>
                <a:gd name="adj" fmla="val 4791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1" name="Rectangle 187"/>
            <p:cNvSpPr>
              <a:spLocks noChangeArrowheads="1"/>
            </p:cNvSpPr>
            <p:nvPr/>
          </p:nvSpPr>
          <p:spPr bwMode="auto">
            <a:xfrm>
              <a:off x="3840" y="1824"/>
              <a:ext cx="96" cy="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362" name="Rectangle 194"/>
          <p:cNvSpPr>
            <a:spLocks noChangeArrowheads="1"/>
          </p:cNvSpPr>
          <p:nvPr/>
        </p:nvSpPr>
        <p:spPr bwMode="auto">
          <a:xfrm>
            <a:off x="3810000" y="1752600"/>
            <a:ext cx="8382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/>
              <a:t>Україна</a:t>
            </a:r>
            <a:endParaRPr lang="ru-RU" sz="1800" b="1"/>
          </a:p>
        </p:txBody>
      </p:sp>
      <p:grpSp>
        <p:nvGrpSpPr>
          <p:cNvPr id="30" name="Group 56"/>
          <p:cNvGrpSpPr>
            <a:grpSpLocks/>
          </p:cNvGrpSpPr>
          <p:nvPr/>
        </p:nvGrpSpPr>
        <p:grpSpPr bwMode="auto">
          <a:xfrm>
            <a:off x="4038600" y="1981200"/>
            <a:ext cx="228600" cy="228600"/>
            <a:chOff x="720" y="2256"/>
            <a:chExt cx="192" cy="240"/>
          </a:xfrm>
        </p:grpSpPr>
        <p:sp>
          <p:nvSpPr>
            <p:cNvPr id="10296" name="AutoShape 57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7" name="AutoShape 58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202"/>
          <p:cNvGrpSpPr>
            <a:grpSpLocks/>
          </p:cNvGrpSpPr>
          <p:nvPr/>
        </p:nvGrpSpPr>
        <p:grpSpPr bwMode="auto">
          <a:xfrm>
            <a:off x="3352800" y="3429000"/>
            <a:ext cx="228600" cy="685800"/>
            <a:chOff x="2112" y="2160"/>
            <a:chExt cx="144" cy="432"/>
          </a:xfrm>
        </p:grpSpPr>
        <p:grpSp>
          <p:nvGrpSpPr>
            <p:cNvPr id="10307" name="Group 196"/>
            <p:cNvGrpSpPr>
              <a:grpSpLocks/>
            </p:cNvGrpSpPr>
            <p:nvPr/>
          </p:nvGrpSpPr>
          <p:grpSpPr bwMode="auto">
            <a:xfrm>
              <a:off x="2112" y="2448"/>
              <a:ext cx="144" cy="144"/>
              <a:chOff x="720" y="2256"/>
              <a:chExt cx="192" cy="240"/>
            </a:xfrm>
          </p:grpSpPr>
          <p:sp>
            <p:nvSpPr>
              <p:cNvPr id="10294" name="AutoShape 197"/>
              <p:cNvSpPr>
                <a:spLocks noChangeArrowheads="1"/>
              </p:cNvSpPr>
              <p:nvPr/>
            </p:nvSpPr>
            <p:spPr bwMode="auto">
              <a:xfrm>
                <a:off x="720" y="2256"/>
                <a:ext cx="192" cy="240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95" name="AutoShape 198"/>
              <p:cNvSpPr>
                <a:spLocks noChangeArrowheads="1"/>
              </p:cNvSpPr>
              <p:nvPr/>
            </p:nvSpPr>
            <p:spPr bwMode="auto">
              <a:xfrm flipH="1">
                <a:off x="720" y="2256"/>
                <a:ext cx="192" cy="240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10" name="Group 199"/>
            <p:cNvGrpSpPr>
              <a:grpSpLocks/>
            </p:cNvGrpSpPr>
            <p:nvPr/>
          </p:nvGrpSpPr>
          <p:grpSpPr bwMode="auto">
            <a:xfrm>
              <a:off x="2112" y="2160"/>
              <a:ext cx="144" cy="144"/>
              <a:chOff x="720" y="2256"/>
              <a:chExt cx="192" cy="240"/>
            </a:xfrm>
          </p:grpSpPr>
          <p:sp>
            <p:nvSpPr>
              <p:cNvPr id="10292" name="AutoShape 200"/>
              <p:cNvSpPr>
                <a:spLocks noChangeArrowheads="1"/>
              </p:cNvSpPr>
              <p:nvPr/>
            </p:nvSpPr>
            <p:spPr bwMode="auto">
              <a:xfrm>
                <a:off x="720" y="2256"/>
                <a:ext cx="192" cy="240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93" name="AutoShape 201"/>
              <p:cNvSpPr>
                <a:spLocks noChangeArrowheads="1"/>
              </p:cNvSpPr>
              <p:nvPr/>
            </p:nvSpPr>
            <p:spPr bwMode="auto">
              <a:xfrm flipH="1">
                <a:off x="720" y="2256"/>
                <a:ext cx="192" cy="240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314" name="Group 203"/>
          <p:cNvGrpSpPr>
            <a:grpSpLocks/>
          </p:cNvGrpSpPr>
          <p:nvPr/>
        </p:nvGrpSpPr>
        <p:grpSpPr bwMode="auto">
          <a:xfrm>
            <a:off x="1905000" y="4343400"/>
            <a:ext cx="228600" cy="228600"/>
            <a:chOff x="720" y="2256"/>
            <a:chExt cx="192" cy="240"/>
          </a:xfrm>
        </p:grpSpPr>
        <p:sp>
          <p:nvSpPr>
            <p:cNvPr id="10288" name="AutoShape 204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9" name="AutoShape 205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15" name="Group 206"/>
          <p:cNvGrpSpPr>
            <a:grpSpLocks/>
          </p:cNvGrpSpPr>
          <p:nvPr/>
        </p:nvGrpSpPr>
        <p:grpSpPr bwMode="auto">
          <a:xfrm>
            <a:off x="5181600" y="3124200"/>
            <a:ext cx="228600" cy="228600"/>
            <a:chOff x="720" y="2256"/>
            <a:chExt cx="192" cy="240"/>
          </a:xfrm>
        </p:grpSpPr>
        <p:sp>
          <p:nvSpPr>
            <p:cNvPr id="10286" name="AutoShape 207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7" name="AutoShape 208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25" name="Group 209"/>
          <p:cNvGrpSpPr>
            <a:grpSpLocks/>
          </p:cNvGrpSpPr>
          <p:nvPr/>
        </p:nvGrpSpPr>
        <p:grpSpPr bwMode="auto">
          <a:xfrm>
            <a:off x="6096000" y="2133600"/>
            <a:ext cx="228600" cy="228600"/>
            <a:chOff x="720" y="2256"/>
            <a:chExt cx="192" cy="240"/>
          </a:xfrm>
        </p:grpSpPr>
        <p:sp>
          <p:nvSpPr>
            <p:cNvPr id="10284" name="AutoShape 210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AutoShape 211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26" name="Group 212"/>
          <p:cNvGrpSpPr>
            <a:grpSpLocks/>
          </p:cNvGrpSpPr>
          <p:nvPr/>
        </p:nvGrpSpPr>
        <p:grpSpPr bwMode="auto">
          <a:xfrm>
            <a:off x="3810000" y="4724400"/>
            <a:ext cx="228600" cy="228600"/>
            <a:chOff x="720" y="2256"/>
            <a:chExt cx="192" cy="240"/>
          </a:xfrm>
        </p:grpSpPr>
        <p:sp>
          <p:nvSpPr>
            <p:cNvPr id="10282" name="AutoShape 213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3" name="AutoShape 214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27" name="Group 215"/>
          <p:cNvGrpSpPr>
            <a:grpSpLocks/>
          </p:cNvGrpSpPr>
          <p:nvPr/>
        </p:nvGrpSpPr>
        <p:grpSpPr bwMode="auto">
          <a:xfrm>
            <a:off x="4724400" y="2133600"/>
            <a:ext cx="228600" cy="228600"/>
            <a:chOff x="720" y="2256"/>
            <a:chExt cx="192" cy="240"/>
          </a:xfrm>
        </p:grpSpPr>
        <p:sp>
          <p:nvSpPr>
            <p:cNvPr id="10280" name="AutoShape 216"/>
            <p:cNvSpPr>
              <a:spLocks noChangeArrowheads="1"/>
            </p:cNvSpPr>
            <p:nvPr/>
          </p:nvSpPr>
          <p:spPr bwMode="auto">
            <a:xfrm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1" name="AutoShape 217"/>
            <p:cNvSpPr>
              <a:spLocks noChangeArrowheads="1"/>
            </p:cNvSpPr>
            <p:nvPr/>
          </p:nvSpPr>
          <p:spPr bwMode="auto">
            <a:xfrm flipH="1">
              <a:off x="720" y="2256"/>
              <a:ext cx="192" cy="2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8" name="AutoShape 0" descr="Коричневый мрамор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rgbClr val="DDDDDD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AutoShape 1" descr="Коричневый мрамор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rgbClr val="DDDDDD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8" grpId="0" animBg="1" autoUpdateAnimBg="0"/>
      <p:bldP spid="7245" grpId="0" animBg="1" autoUpdateAnimBg="0"/>
      <p:bldP spid="7250" grpId="0" autoUpdateAnimBg="0"/>
      <p:bldP spid="7310" grpId="0" animBg="1"/>
      <p:bldP spid="7311" grpId="0" animBg="1"/>
      <p:bldP spid="7316" grpId="0" autoUpdateAnimBg="0"/>
      <p:bldP spid="7317" grpId="0" autoUpdateAnimBg="0"/>
      <p:bldP spid="7321" grpId="0" animBg="1" autoUpdateAnimBg="0"/>
      <p:bldP spid="7323" grpId="0" animBg="1" autoUpdateAnimBg="0"/>
      <p:bldP spid="7322" grpId="0" animBg="1"/>
      <p:bldP spid="7324" grpId="0" animBg="1"/>
      <p:bldP spid="7361" grpId="0" animBg="1" autoUpdateAnimBg="0"/>
      <p:bldP spid="7362" grpId="0" animBg="1" autoUpdateAnimBg="0"/>
    </p:bldLst>
  </p:timing>
</p:sld>
</file>

<file path=ppt/theme/theme1.xml><?xml version="1.0" encoding="utf-8"?>
<a:theme xmlns:a="http://schemas.openxmlformats.org/drawingml/2006/main" name="41_Motleyma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41_Motleymap</Template>
  <TotalTime>51</TotalTime>
  <Words>686</Words>
  <Application>Microsoft Office PowerPoint</Application>
  <PresentationFormat>Экран (4:3)</PresentationFormat>
  <Paragraphs>287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41_Motleymap</vt:lpstr>
      <vt:lpstr>Диаграмма</vt:lpstr>
      <vt:lpstr>Chart</vt:lpstr>
      <vt:lpstr>Природні  ресурси світу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Територіальні ресурси світу</vt:lpstr>
      <vt:lpstr>Земельні ресурси світу</vt:lpstr>
      <vt:lpstr>Земельні  ресурси  світу</vt:lpstr>
      <vt:lpstr>Земельні  ресурси  світу</vt:lpstr>
      <vt:lpstr>           Лісові  ресурси  світу</vt:lpstr>
      <vt:lpstr>Лісові ресурси світу</vt:lpstr>
      <vt:lpstr>Водні ресурси світу</vt:lpstr>
      <vt:lpstr>Водні ресурси світу</vt:lpstr>
      <vt:lpstr>Водні  ресурси  світу</vt:lpstr>
      <vt:lpstr>Водні  ресурси  світу</vt:lpstr>
      <vt:lpstr>Ресурси  Світового  океану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Мінеральні ресурси світу</dc:title>
  <dc:creator>XTreme.ws</dc:creator>
  <cp:lastModifiedBy>Майя</cp:lastModifiedBy>
  <cp:revision>14</cp:revision>
  <dcterms:created xsi:type="dcterms:W3CDTF">2013-10-23T17:50:20Z</dcterms:created>
  <dcterms:modified xsi:type="dcterms:W3CDTF">2015-10-12T19:24:43Z</dcterms:modified>
</cp:coreProperties>
</file>